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305" r:id="rId4"/>
    <p:sldId id="306" r:id="rId5"/>
    <p:sldId id="307" r:id="rId6"/>
    <p:sldId id="308" r:id="rId7"/>
    <p:sldId id="309" r:id="rId8"/>
    <p:sldId id="310" r:id="rId9"/>
    <p:sldId id="323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24" r:id="rId19"/>
    <p:sldId id="319" r:id="rId20"/>
    <p:sldId id="320" r:id="rId21"/>
    <p:sldId id="321" r:id="rId22"/>
    <p:sldId id="322" r:id="rId23"/>
    <p:sldId id="325" r:id="rId24"/>
    <p:sldId id="291" r:id="rId25"/>
    <p:sldId id="292" r:id="rId26"/>
    <p:sldId id="293" r:id="rId27"/>
    <p:sldId id="294" r:id="rId28"/>
    <p:sldId id="26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9"/>
    <a:srgbClr val="ECEFEB"/>
    <a:srgbClr val="070436"/>
    <a:srgbClr val="FF6600"/>
    <a:srgbClr val="FFFF00"/>
    <a:srgbClr val="FF9933"/>
    <a:srgbClr val="00B0F0"/>
    <a:srgbClr val="FFCC00"/>
    <a:srgbClr val="FFCC66"/>
    <a:srgbClr val="070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1" autoAdjust="0"/>
    <p:restoredTop sz="94647"/>
  </p:normalViewPr>
  <p:slideViewPr>
    <p:cSldViewPr snapToGrid="0" snapToObjects="1">
      <p:cViewPr varScale="1">
        <p:scale>
          <a:sx n="101" d="100"/>
          <a:sy n="101" d="100"/>
        </p:scale>
        <p:origin x="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4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744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755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665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8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414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40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37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750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450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9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75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688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33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免费的二维码极大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地冲击新增发卡量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政策：人行统一监管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市场：后付费模式冲击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腾讯支付宝试图直接跟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公交地铁进行结算。在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很多地方仍然有政府保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护的情况下，该收入暂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时受冲击稍微小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26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腾讯、支付宝、银联投入大量资金帮助业主方解决机具改造的资金痛点，获得一定程度的控制权，一卡通公司正逐步丧失入口控制权；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腾讯、支付宝、银联在跟业主方合作的过程中，都试图绕开一卡通公司的清结算平台，直接跟地铁公司进行清结算；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腾讯、支付宝一轮攻势后，让业主方（公交、地铁）也认识到业务价值了，很多业主方开始甩开通卡自行发展线上业务了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4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419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3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46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46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05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79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69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2000" y="142852"/>
            <a:ext cx="10571283" cy="64294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页面标题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047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97794" y="6512442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PINGAN SMART CITY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333256" y="651244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04" y="5825163"/>
            <a:ext cx="10101395" cy="817892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56" y="322246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endParaRPr kumimoji="1"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-729227" y="6437601"/>
            <a:ext cx="2743200" cy="365125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CA973E1-D17B-714B-9310-6C2036E52D9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3907653" cy="582613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25450" y="1290168"/>
            <a:ext cx="11264042" cy="21001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83" y="372829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7395" y="1"/>
            <a:ext cx="12072718" cy="71983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653569" y="6493727"/>
            <a:ext cx="538431" cy="364275"/>
          </a:xfrm>
          <a:prstGeom prst="rect">
            <a:avLst/>
          </a:prstGeom>
        </p:spPr>
        <p:txBody>
          <a:bodyPr lIns="86694" tIns="43347" rIns="86694" bIns="43347"/>
          <a:lstStyle>
            <a:lvl1pPr algn="ctr">
              <a:defRPr sz="1399" b="0">
                <a:latin typeface="Arial" pitchFamily="34" charset="0"/>
                <a:cs typeface="Arial" pitchFamily="34" charset="0"/>
              </a:defRPr>
            </a:lvl1pPr>
          </a:lstStyle>
          <a:p>
            <a:fld id="{118D5ACA-62CA-46DB-AD6B-12EDD6D51A23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4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62" y="1627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7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cK 2. Slide 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44054" y="6552779"/>
            <a:ext cx="503906" cy="372541"/>
          </a:xfrm>
          <a:prstGeom prst="rect">
            <a:avLst/>
          </a:prstGeom>
        </p:spPr>
        <p:txBody>
          <a:bodyPr vert="horz" lIns="93256" tIns="46628" rIns="93256" bIns="46628" rtlCol="0" anchor="ctr"/>
          <a:lstStyle>
            <a:lvl1pPr algn="r">
              <a:defRPr sz="1399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914255"/>
            <a:fld id="{D9031528-5AE3-48B4-B7AE-562877B1C66F}" type="slidenum">
              <a:rPr lang="zh-CN" altLang="en-US" smtClean="0">
                <a:solidFill>
                  <a:srgbClr val="FFFFFF"/>
                </a:solidFill>
              </a:rPr>
              <a:pPr defTabSz="914255"/>
              <a:t>‹#›</a:t>
            </a:fld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2"/>
          <p:cNvSpPr txBox="1"/>
          <p:nvPr userDrawn="1"/>
        </p:nvSpPr>
        <p:spPr>
          <a:xfrm>
            <a:off x="11618258" y="6427693"/>
            <a:ext cx="48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8D5ACA-62CA-46DB-AD6B-12EDD6D51A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pPr marL="0" marR="0" lvl="0" indent="0" algn="ctr" defTabSz="9142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02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77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45C2F-87A7-4BA1-BA1E-34AC6B95104F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84FD1-21C3-4E51-A62E-B42EC559A1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2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302933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680201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99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68043"/>
            <a:ext cx="10515600" cy="4735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7915"/>
            <a:ext cx="4114800" cy="365125"/>
          </a:xfrm>
        </p:spPr>
        <p:txBody>
          <a:bodyPr/>
          <a:lstStyle>
            <a:lvl1pPr>
              <a:defRPr sz="1000">
                <a:solidFill>
                  <a:srgbClr val="FF4429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1600" y="6397915"/>
            <a:ext cx="2881744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0C8D18-4AA2-4B61-82ED-E847FE7F510A}" type="slidenum">
              <a:rPr lang="en-A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38200" y="1055405"/>
            <a:ext cx="10515600" cy="288493"/>
          </a:xfrm>
        </p:spPr>
        <p:txBody>
          <a:bodyPr>
            <a:normAutofit/>
          </a:bodyPr>
          <a:lstStyle>
            <a:lvl1pPr marL="0" indent="0" algn="ctr">
              <a:buNone/>
              <a:defRPr sz="1599"/>
            </a:lvl1pPr>
            <a:lvl2pPr marL="457139" indent="0" algn="ctr">
              <a:buNone/>
              <a:defRPr sz="2000"/>
            </a:lvl2pPr>
            <a:lvl3pPr marL="914277" indent="0" algn="ctr">
              <a:buNone/>
              <a:defRPr sz="1799"/>
            </a:lvl3pPr>
            <a:lvl4pPr marL="1371416" indent="0" algn="ctr">
              <a:buNone/>
              <a:defRPr sz="1599"/>
            </a:lvl4pPr>
            <a:lvl5pPr marL="1828555" indent="0" algn="ctr">
              <a:buNone/>
              <a:defRPr sz="1599"/>
            </a:lvl5pPr>
            <a:lvl6pPr marL="2285695" indent="0" algn="ctr">
              <a:buNone/>
              <a:defRPr sz="1599"/>
            </a:lvl6pPr>
            <a:lvl7pPr marL="2742833" indent="0" algn="ctr">
              <a:buNone/>
              <a:defRPr sz="1599"/>
            </a:lvl7pPr>
            <a:lvl8pPr marL="3199972" indent="0" algn="ctr">
              <a:buNone/>
              <a:defRPr sz="1599"/>
            </a:lvl8pPr>
            <a:lvl9pPr marL="3657111" indent="0" algn="ctr">
              <a:buNone/>
              <a:defRPr sz="1599"/>
            </a:lvl9pPr>
          </a:lstStyle>
          <a:p>
            <a:r>
              <a:rPr lang="en-US" dirty="0" smtClean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7" r:id="rId3"/>
    <p:sldLayoutId id="2147483658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7" r:id="rId10"/>
    <p:sldLayoutId id="2147483668" r:id="rId11"/>
    <p:sldLayoutId id="2147483669" r:id="rId12"/>
    <p:sldLayoutId id="2147483670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4.png"/><Relationship Id="rId10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microsoft.com/office/2007/relationships/hdphoto" Target="../media/hdphoto1.wdp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microsoft.com/office/2007/relationships/hdphoto" Target="../media/hdphoto1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microsoft.com/office/2007/relationships/hdphoto" Target="../media/hdphoto1.wdp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8.png"/><Relationship Id="rId4" Type="http://schemas.openxmlformats.org/officeDocument/2006/relationships/tags" Target="../tags/tag7.xml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microsoft.com/office/2007/relationships/hdphoto" Target="../media/hdphoto1.wdp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566655" y="1807067"/>
            <a:ext cx="8430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平安 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 XX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市民卡合作方案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5195721" y="6198907"/>
            <a:ext cx="20327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smtClean="0">
                <a:solidFill>
                  <a:schemeClr val="bg1"/>
                </a:solidFill>
                <a:cs typeface="Arial" panose="020B0604020202020204" pitchFamily="34" charset="0"/>
              </a:rPr>
              <a:t>平安</a:t>
            </a:r>
            <a:r>
              <a:rPr lang="en-US" altLang="zh-CN" sz="1800" smtClean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r>
              <a:rPr lang="zh-CN" altLang="en-US" sz="1800" smtClean="0">
                <a:solidFill>
                  <a:schemeClr val="bg1"/>
                </a:solidFill>
                <a:cs typeface="Arial" panose="020B0604020202020204" pitchFamily="34" charset="0"/>
              </a:rPr>
              <a:t>智慧城市</a:t>
            </a:r>
            <a:r>
              <a:rPr lang="en-US" altLang="zh-CN" sz="1800" smtClean="0">
                <a:solidFill>
                  <a:schemeClr val="bg1"/>
                </a:solidFill>
                <a:cs typeface="Arial" panose="020B0604020202020204" pitchFamily="34" charset="0"/>
              </a:rPr>
              <a:t>2018.04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/>
          <p:cNvGrpSpPr/>
          <p:nvPr/>
        </p:nvGrpSpPr>
        <p:grpSpPr>
          <a:xfrm>
            <a:off x="306919" y="1739408"/>
            <a:ext cx="6826092" cy="4274821"/>
            <a:chOff x="436579" y="2109375"/>
            <a:chExt cx="6826092" cy="4274821"/>
          </a:xfrm>
        </p:grpSpPr>
        <p:sp>
          <p:nvSpPr>
            <p:cNvPr id="86" name="Freeform 19"/>
            <p:cNvSpPr>
              <a:spLocks/>
            </p:cNvSpPr>
            <p:nvPr/>
          </p:nvSpPr>
          <p:spPr bwMode="invGray">
            <a:xfrm rot="546057">
              <a:off x="684434" y="2210548"/>
              <a:ext cx="2153127" cy="3473292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87" name="Group 4"/>
            <p:cNvGrpSpPr/>
            <p:nvPr/>
          </p:nvGrpSpPr>
          <p:grpSpPr>
            <a:xfrm>
              <a:off x="436579" y="5305013"/>
              <a:ext cx="4782979" cy="1079183"/>
              <a:chOff x="5151753" y="5252974"/>
              <a:chExt cx="4782979" cy="1079183"/>
            </a:xfrm>
          </p:grpSpPr>
          <p:sp>
            <p:nvSpPr>
              <p:cNvPr id="103" name="Freeform 8"/>
              <p:cNvSpPr>
                <a:spLocks/>
              </p:cNvSpPr>
              <p:nvPr/>
            </p:nvSpPr>
            <p:spPr bwMode="gray">
              <a:xfrm>
                <a:off x="9258933" y="5252974"/>
                <a:ext cx="675799" cy="1079183"/>
              </a:xfrm>
              <a:custGeom>
                <a:avLst/>
                <a:gdLst>
                  <a:gd name="T0" fmla="*/ 308 w 308"/>
                  <a:gd name="T1" fmla="*/ 122 h 444"/>
                  <a:gd name="T2" fmla="*/ 0 w 308"/>
                  <a:gd name="T3" fmla="*/ 444 h 444"/>
                  <a:gd name="T4" fmla="*/ 0 w 308"/>
                  <a:gd name="T5" fmla="*/ 286 h 444"/>
                  <a:gd name="T6" fmla="*/ 308 w 308"/>
                  <a:gd name="T7" fmla="*/ 0 h 444"/>
                  <a:gd name="T8" fmla="*/ 308 w 308"/>
                  <a:gd name="T9" fmla="*/ 122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444">
                    <a:moveTo>
                      <a:pt x="308" y="122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8" y="0"/>
                    </a:lnTo>
                    <a:lnTo>
                      <a:pt x="308" y="122"/>
                    </a:lnTo>
                    <a:close/>
                  </a:path>
                </a:pathLst>
              </a:custGeom>
              <a:solidFill>
                <a:srgbClr val="DDDDDD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4" name="Freeform 9"/>
              <p:cNvSpPr>
                <a:spLocks/>
              </p:cNvSpPr>
              <p:nvPr/>
            </p:nvSpPr>
            <p:spPr bwMode="gray">
              <a:xfrm>
                <a:off x="5153499" y="5258213"/>
                <a:ext cx="4781233" cy="689769"/>
              </a:xfrm>
              <a:custGeom>
                <a:avLst/>
                <a:gdLst>
                  <a:gd name="T0" fmla="*/ 1872 w 2180"/>
                  <a:gd name="T1" fmla="*/ 284 h 284"/>
                  <a:gd name="T2" fmla="*/ 0 w 2180"/>
                  <a:gd name="T3" fmla="*/ 284 h 284"/>
                  <a:gd name="T4" fmla="*/ 446 w 2180"/>
                  <a:gd name="T5" fmla="*/ 0 h 284"/>
                  <a:gd name="T6" fmla="*/ 2180 w 2180"/>
                  <a:gd name="T7" fmla="*/ 0 h 284"/>
                  <a:gd name="T8" fmla="*/ 1872 w 2180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0" h="284">
                    <a:moveTo>
                      <a:pt x="1872" y="284"/>
                    </a:moveTo>
                    <a:lnTo>
                      <a:pt x="0" y="284"/>
                    </a:lnTo>
                    <a:lnTo>
                      <a:pt x="446" y="0"/>
                    </a:lnTo>
                    <a:lnTo>
                      <a:pt x="2180" y="0"/>
                    </a:lnTo>
                    <a:lnTo>
                      <a:pt x="1872" y="284"/>
                    </a:lnTo>
                    <a:close/>
                  </a:path>
                </a:pathLst>
              </a:custGeom>
              <a:solidFill>
                <a:srgbClr val="DDDDDD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5" name="Rectangle 24"/>
              <p:cNvSpPr>
                <a:spLocks noChangeArrowheads="1"/>
              </p:cNvSpPr>
              <p:nvPr/>
            </p:nvSpPr>
            <p:spPr bwMode="gray">
              <a:xfrm>
                <a:off x="5151753" y="5949728"/>
                <a:ext cx="4115912" cy="378937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基础业务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33"/>
              <p:cNvSpPr/>
              <p:nvPr/>
            </p:nvSpPr>
            <p:spPr>
              <a:xfrm>
                <a:off x="6400172" y="5420389"/>
                <a:ext cx="228788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夯实传统通卡业务基础</a:t>
                </a:r>
                <a:endPara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8" name="Group 12"/>
            <p:cNvGrpSpPr/>
            <p:nvPr/>
          </p:nvGrpSpPr>
          <p:grpSpPr>
            <a:xfrm>
              <a:off x="1407494" y="4241547"/>
              <a:ext cx="4491355" cy="1079183"/>
              <a:chOff x="6122668" y="4189508"/>
              <a:chExt cx="4491355" cy="1079183"/>
            </a:xfrm>
          </p:grpSpPr>
          <p:sp>
            <p:nvSpPr>
              <p:cNvPr id="99" name="Freeform 7"/>
              <p:cNvSpPr>
                <a:spLocks/>
              </p:cNvSpPr>
              <p:nvPr/>
            </p:nvSpPr>
            <p:spPr bwMode="gray">
              <a:xfrm>
                <a:off x="9934731" y="4189508"/>
                <a:ext cx="672307" cy="1079183"/>
              </a:xfrm>
              <a:custGeom>
                <a:avLst/>
                <a:gdLst>
                  <a:gd name="T0" fmla="*/ 306 w 306"/>
                  <a:gd name="T1" fmla="*/ 122 h 444"/>
                  <a:gd name="T2" fmla="*/ 0 w 306"/>
                  <a:gd name="T3" fmla="*/ 444 h 444"/>
                  <a:gd name="T4" fmla="*/ 0 w 306"/>
                  <a:gd name="T5" fmla="*/ 286 h 444"/>
                  <a:gd name="T6" fmla="*/ 306 w 306"/>
                  <a:gd name="T7" fmla="*/ 0 h 444"/>
                  <a:gd name="T8" fmla="*/ 306 w 306"/>
                  <a:gd name="T9" fmla="*/ 122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444">
                    <a:moveTo>
                      <a:pt x="306" y="122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6" y="0"/>
                    </a:lnTo>
                    <a:lnTo>
                      <a:pt x="306" y="122"/>
                    </a:lnTo>
                    <a:close/>
                  </a:path>
                </a:pathLst>
              </a:custGeom>
              <a:solidFill>
                <a:srgbClr val="969696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0" name="Freeform 22"/>
              <p:cNvSpPr>
                <a:spLocks/>
              </p:cNvSpPr>
              <p:nvPr/>
            </p:nvSpPr>
            <p:spPr bwMode="gray">
              <a:xfrm>
                <a:off x="6122668" y="4189508"/>
                <a:ext cx="4491355" cy="695008"/>
              </a:xfrm>
              <a:custGeom>
                <a:avLst/>
                <a:gdLst>
                  <a:gd name="T0" fmla="*/ 1742 w 2048"/>
                  <a:gd name="T1" fmla="*/ 286 h 286"/>
                  <a:gd name="T2" fmla="*/ 0 w 2048"/>
                  <a:gd name="T3" fmla="*/ 286 h 286"/>
                  <a:gd name="T4" fmla="*/ 446 w 2048"/>
                  <a:gd name="T5" fmla="*/ 0 h 286"/>
                  <a:gd name="T6" fmla="*/ 2048 w 2048"/>
                  <a:gd name="T7" fmla="*/ 0 h 286"/>
                  <a:gd name="T8" fmla="*/ 1742 w 2048"/>
                  <a:gd name="T9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8" h="286">
                    <a:moveTo>
                      <a:pt x="1742" y="286"/>
                    </a:moveTo>
                    <a:lnTo>
                      <a:pt x="0" y="286"/>
                    </a:lnTo>
                    <a:lnTo>
                      <a:pt x="446" y="0"/>
                    </a:lnTo>
                    <a:lnTo>
                      <a:pt x="2048" y="0"/>
                    </a:lnTo>
                    <a:lnTo>
                      <a:pt x="1742" y="286"/>
                    </a:lnTo>
                    <a:close/>
                  </a:path>
                </a:pathLst>
              </a:custGeom>
              <a:solidFill>
                <a:srgbClr val="969696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1" name="Rectangle 23"/>
              <p:cNvSpPr>
                <a:spLocks noChangeArrowheads="1"/>
              </p:cNvSpPr>
              <p:nvPr/>
            </p:nvSpPr>
            <p:spPr bwMode="gray">
              <a:xfrm>
                <a:off x="6124414" y="4884515"/>
                <a:ext cx="3826034" cy="378937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服务升级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35"/>
              <p:cNvSpPr/>
              <p:nvPr/>
            </p:nvSpPr>
            <p:spPr>
              <a:xfrm>
                <a:off x="6866364" y="4407234"/>
                <a:ext cx="30039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由传统电子钱包向移动支付转型</a:t>
                </a:r>
                <a:endPara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9" name="Group 13"/>
            <p:cNvGrpSpPr/>
            <p:nvPr/>
          </p:nvGrpSpPr>
          <p:grpSpPr>
            <a:xfrm>
              <a:off x="2373170" y="3181573"/>
              <a:ext cx="4210209" cy="1072198"/>
              <a:chOff x="7088344" y="3129534"/>
              <a:chExt cx="4210209" cy="1072198"/>
            </a:xfrm>
          </p:grpSpPr>
          <p:sp>
            <p:nvSpPr>
              <p:cNvPr id="95" name="Freeform 5"/>
              <p:cNvSpPr>
                <a:spLocks/>
              </p:cNvSpPr>
              <p:nvPr/>
            </p:nvSpPr>
            <p:spPr bwMode="gray">
              <a:xfrm>
                <a:off x="10615769" y="3129534"/>
                <a:ext cx="674053" cy="1072198"/>
              </a:xfrm>
              <a:custGeom>
                <a:avLst/>
                <a:gdLst>
                  <a:gd name="T0" fmla="*/ 308 w 308"/>
                  <a:gd name="T1" fmla="*/ 120 h 442"/>
                  <a:gd name="T2" fmla="*/ 0 w 308"/>
                  <a:gd name="T3" fmla="*/ 442 h 442"/>
                  <a:gd name="T4" fmla="*/ 0 w 308"/>
                  <a:gd name="T5" fmla="*/ 286 h 442"/>
                  <a:gd name="T6" fmla="*/ 308 w 308"/>
                  <a:gd name="T7" fmla="*/ 0 h 442"/>
                  <a:gd name="T8" fmla="*/ 308 w 308"/>
                  <a:gd name="T9" fmla="*/ 120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442">
                    <a:moveTo>
                      <a:pt x="308" y="120"/>
                    </a:moveTo>
                    <a:lnTo>
                      <a:pt x="0" y="442"/>
                    </a:lnTo>
                    <a:lnTo>
                      <a:pt x="0" y="286"/>
                    </a:lnTo>
                    <a:lnTo>
                      <a:pt x="308" y="0"/>
                    </a:lnTo>
                    <a:lnTo>
                      <a:pt x="308" y="120"/>
                    </a:lnTo>
                    <a:close/>
                  </a:path>
                </a:pathLst>
              </a:custGeom>
              <a:solidFill>
                <a:srgbClr val="808080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6" name="Freeform 6"/>
              <p:cNvSpPr>
                <a:spLocks/>
              </p:cNvSpPr>
              <p:nvPr/>
            </p:nvSpPr>
            <p:spPr bwMode="gray">
              <a:xfrm>
                <a:off x="7088344" y="3129534"/>
                <a:ext cx="4210209" cy="688023"/>
              </a:xfrm>
              <a:custGeom>
                <a:avLst/>
                <a:gdLst>
                  <a:gd name="T0" fmla="*/ 1612 w 1920"/>
                  <a:gd name="T1" fmla="*/ 284 h 284"/>
                  <a:gd name="T2" fmla="*/ 0 w 1920"/>
                  <a:gd name="T3" fmla="*/ 284 h 284"/>
                  <a:gd name="T4" fmla="*/ 446 w 1920"/>
                  <a:gd name="T5" fmla="*/ 0 h 284"/>
                  <a:gd name="T6" fmla="*/ 1920 w 1920"/>
                  <a:gd name="T7" fmla="*/ 0 h 284"/>
                  <a:gd name="T8" fmla="*/ 1612 w 1920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0" h="284">
                    <a:moveTo>
                      <a:pt x="1612" y="284"/>
                    </a:moveTo>
                    <a:lnTo>
                      <a:pt x="0" y="284"/>
                    </a:lnTo>
                    <a:lnTo>
                      <a:pt x="446" y="0"/>
                    </a:lnTo>
                    <a:lnTo>
                      <a:pt x="1920" y="0"/>
                    </a:lnTo>
                    <a:lnTo>
                      <a:pt x="1612" y="284"/>
                    </a:lnTo>
                    <a:close/>
                  </a:path>
                </a:pathLst>
              </a:custGeom>
              <a:solidFill>
                <a:srgbClr val="808080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7" name="Rectangle 21"/>
              <p:cNvSpPr>
                <a:spLocks noChangeArrowheads="1"/>
              </p:cNvSpPr>
              <p:nvPr/>
            </p:nvSpPr>
            <p:spPr bwMode="gray">
              <a:xfrm>
                <a:off x="7090091" y="3817556"/>
                <a:ext cx="3532664" cy="380683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增值业务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Rectangle 36"/>
              <p:cNvSpPr/>
              <p:nvPr/>
            </p:nvSpPr>
            <p:spPr>
              <a:xfrm>
                <a:off x="7636517" y="3316619"/>
                <a:ext cx="31138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探索与新的服务相匹配的新模式</a:t>
                </a:r>
                <a:endPara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0" name="Group 14"/>
            <p:cNvGrpSpPr/>
            <p:nvPr/>
          </p:nvGrpSpPr>
          <p:grpSpPr>
            <a:xfrm>
              <a:off x="3345832" y="2109375"/>
              <a:ext cx="3916839" cy="1079183"/>
              <a:chOff x="8061006" y="2057336"/>
              <a:chExt cx="3916839" cy="1079183"/>
            </a:xfrm>
          </p:grpSpPr>
          <p:sp>
            <p:nvSpPr>
              <p:cNvPr id="91" name="Freeform 3"/>
              <p:cNvSpPr>
                <a:spLocks/>
              </p:cNvSpPr>
              <p:nvPr/>
            </p:nvSpPr>
            <p:spPr bwMode="invGray">
              <a:xfrm>
                <a:off x="11295061" y="2057336"/>
                <a:ext cx="675799" cy="1079183"/>
              </a:xfrm>
              <a:custGeom>
                <a:avLst/>
                <a:gdLst>
                  <a:gd name="T0" fmla="*/ 308 w 308"/>
                  <a:gd name="T1" fmla="*/ 120 h 444"/>
                  <a:gd name="T2" fmla="*/ 0 w 308"/>
                  <a:gd name="T3" fmla="*/ 444 h 444"/>
                  <a:gd name="T4" fmla="*/ 0 w 308"/>
                  <a:gd name="T5" fmla="*/ 286 h 444"/>
                  <a:gd name="T6" fmla="*/ 308 w 308"/>
                  <a:gd name="T7" fmla="*/ 0 h 444"/>
                  <a:gd name="T8" fmla="*/ 308 w 308"/>
                  <a:gd name="T9" fmla="*/ 12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444">
                    <a:moveTo>
                      <a:pt x="308" y="120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8" y="0"/>
                    </a:lnTo>
                    <a:lnTo>
                      <a:pt x="308" y="120"/>
                    </a:lnTo>
                    <a:close/>
                  </a:path>
                </a:pathLst>
              </a:custGeom>
              <a:solidFill>
                <a:srgbClr val="5F5F5F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2" name="Freeform 4"/>
              <p:cNvSpPr>
                <a:spLocks/>
              </p:cNvSpPr>
              <p:nvPr/>
            </p:nvSpPr>
            <p:spPr bwMode="invGray">
              <a:xfrm>
                <a:off x="8061006" y="2057336"/>
                <a:ext cx="3916839" cy="689769"/>
              </a:xfrm>
              <a:custGeom>
                <a:avLst/>
                <a:gdLst>
                  <a:gd name="T0" fmla="*/ 1478 w 1786"/>
                  <a:gd name="T1" fmla="*/ 284 h 284"/>
                  <a:gd name="T2" fmla="*/ 0 w 1786"/>
                  <a:gd name="T3" fmla="*/ 284 h 284"/>
                  <a:gd name="T4" fmla="*/ 446 w 1786"/>
                  <a:gd name="T5" fmla="*/ 0 h 284"/>
                  <a:gd name="T6" fmla="*/ 1786 w 1786"/>
                  <a:gd name="T7" fmla="*/ 0 h 284"/>
                  <a:gd name="T8" fmla="*/ 1478 w 1786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6" h="284">
                    <a:moveTo>
                      <a:pt x="1478" y="284"/>
                    </a:moveTo>
                    <a:lnTo>
                      <a:pt x="0" y="284"/>
                    </a:lnTo>
                    <a:lnTo>
                      <a:pt x="446" y="0"/>
                    </a:lnTo>
                    <a:lnTo>
                      <a:pt x="1786" y="0"/>
                    </a:lnTo>
                    <a:lnTo>
                      <a:pt x="1478" y="284"/>
                    </a:lnTo>
                    <a:close/>
                  </a:path>
                </a:pathLst>
              </a:custGeom>
              <a:solidFill>
                <a:srgbClr val="5F5F5F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3" name="Rectangle 20"/>
              <p:cNvSpPr>
                <a:spLocks noChangeArrowheads="1"/>
              </p:cNvSpPr>
              <p:nvPr/>
            </p:nvSpPr>
            <p:spPr bwMode="gray">
              <a:xfrm>
                <a:off x="8067991" y="2747105"/>
                <a:ext cx="3242787" cy="387668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生态服务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Rectangle 53"/>
              <p:cNvSpPr/>
              <p:nvPr/>
            </p:nvSpPr>
            <p:spPr>
              <a:xfrm>
                <a:off x="8875482" y="2220031"/>
                <a:ext cx="228788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完成企业全业态转型</a:t>
                </a:r>
                <a:r>
                  <a:rPr kumimoji="0" lang="en-GB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p:grpSp>
      </p:grpSp>
      <p:sp>
        <p:nvSpPr>
          <p:cNvPr id="107" name="Rectangle 145"/>
          <p:cNvSpPr/>
          <p:nvPr/>
        </p:nvSpPr>
        <p:spPr>
          <a:xfrm>
            <a:off x="4655840" y="5290909"/>
            <a:ext cx="4607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建设</a:t>
            </a: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基础的业务</a:t>
            </a: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平台，实现卡片的发放与管理、与</a:t>
            </a: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巴士</a:t>
            </a:r>
            <a:r>
              <a:rPr lang="en-US" altLang="zh-CN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铁等商户的</a:t>
            </a: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</a:t>
            </a: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结算。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Rectangle 145"/>
          <p:cNvSpPr/>
          <p:nvPr/>
        </p:nvSpPr>
        <p:spPr>
          <a:xfrm>
            <a:off x="5375920" y="3854529"/>
            <a:ext cx="460765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从传统卡向移动支付升级，如：空发卡，二维码；</a:t>
            </a:r>
            <a:endParaRPr lang="en-US" altLang="zh-CN" sz="1400" dirty="0" smtClea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建立</a:t>
            </a: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后台主账户，</a:t>
            </a: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将“死钱包”变为“活账户”；</a:t>
            </a:r>
            <a:endParaRPr lang="en-US" altLang="zh-CN" sz="1400" dirty="0" smtClea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将“持卡人”转化为真正的“用户”。</a:t>
            </a:r>
            <a:endParaRPr lang="en-US" altLang="zh-CN" sz="1400" dirty="0" smtClea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Rectangle 145"/>
          <p:cNvSpPr/>
          <p:nvPr/>
        </p:nvSpPr>
        <p:spPr>
          <a:xfrm>
            <a:off x="6096000" y="3102319"/>
            <a:ext cx="46805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接入更多的生活服务和公共服务；</a:t>
            </a:r>
            <a:endParaRPr lang="en-US" altLang="zh-CN" sz="1400" dirty="0" smtClea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打造本地化服务门户，增加用户数、粘性和打开频次。</a:t>
            </a:r>
            <a:endParaRPr lang="en-US" altLang="zh-CN" sz="1400" dirty="0" smtClea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Rectangle 145"/>
          <p:cNvSpPr/>
          <p:nvPr/>
        </p:nvSpPr>
        <p:spPr>
          <a:xfrm>
            <a:off x="6600056" y="2047556"/>
            <a:ext cx="41375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引入更丰富的第三方服务，建立自生长的生态；</a:t>
            </a:r>
            <a:endParaRPr lang="en-US" altLang="zh-CN" sz="1400" dirty="0" smtClea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全面流量变现，如：金融、广告、卡券</a:t>
            </a:r>
            <a:r>
              <a:rPr lang="en-US" altLang="zh-CN" sz="1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cxnSp>
        <p:nvCxnSpPr>
          <p:cNvPr id="111" name="直接连接符 110"/>
          <p:cNvCxnSpPr/>
          <p:nvPr/>
        </p:nvCxnSpPr>
        <p:spPr>
          <a:xfrm>
            <a:off x="6617970" y="2795325"/>
            <a:ext cx="4743450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12" name="直接连接符 111"/>
          <p:cNvCxnSpPr/>
          <p:nvPr/>
        </p:nvCxnSpPr>
        <p:spPr>
          <a:xfrm>
            <a:off x="5875020" y="3844859"/>
            <a:ext cx="5052060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13" name="直接连接符 112"/>
          <p:cNvCxnSpPr/>
          <p:nvPr/>
        </p:nvCxnSpPr>
        <p:spPr>
          <a:xfrm>
            <a:off x="5257800" y="4935046"/>
            <a:ext cx="4960620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14" name="直接连接符 113"/>
          <p:cNvCxnSpPr/>
          <p:nvPr/>
        </p:nvCxnSpPr>
        <p:spPr>
          <a:xfrm>
            <a:off x="4561682" y="6010737"/>
            <a:ext cx="5028088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115" name="文本框 114"/>
          <p:cNvSpPr txBox="1"/>
          <p:nvPr/>
        </p:nvSpPr>
        <p:spPr>
          <a:xfrm>
            <a:off x="9124590" y="5641405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 smtClean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Step.0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770765" y="4525061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 smtClean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Step.1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0495507" y="3449894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 smtClean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Step.2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10881360" y="2418960"/>
            <a:ext cx="115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 smtClean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Step.3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4949964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平安一卡通业务转型升级总体思</a:t>
            </a:r>
            <a:r>
              <a:rPr lang="zh-CN" altLang="en-US" dirty="0" smtClean="0"/>
              <a:t>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104112" y="2797643"/>
            <a:ext cx="1706032" cy="636467"/>
            <a:chOff x="7170547" y="3212976"/>
            <a:chExt cx="1706032" cy="636467"/>
          </a:xfrm>
        </p:grpSpPr>
        <p:sp>
          <p:nvSpPr>
            <p:cNvPr id="8" name="圆角矩形 7"/>
            <p:cNvSpPr/>
            <p:nvPr/>
          </p:nvSpPr>
          <p:spPr>
            <a:xfrm>
              <a:off x="7170547" y="321297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身份识别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651" y="3310370"/>
              <a:ext cx="539073" cy="539073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9408368" y="2797643"/>
            <a:ext cx="1872208" cy="636467"/>
            <a:chOff x="6259037" y="6051238"/>
            <a:chExt cx="1872208" cy="63646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52" y="6090480"/>
              <a:ext cx="557982" cy="557982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6259037" y="6051238"/>
              <a:ext cx="1872208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后台主账户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3" name="直接箭头连接符 22"/>
          <p:cNvCxnSpPr>
            <a:stCxn id="8" idx="3"/>
            <a:endCxn id="12" idx="1"/>
          </p:cNvCxnSpPr>
          <p:nvPr/>
        </p:nvCxnSpPr>
        <p:spPr>
          <a:xfrm>
            <a:off x="8810144" y="3115877"/>
            <a:ext cx="598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47" y="1484784"/>
            <a:ext cx="792088" cy="79208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12" y="3258396"/>
            <a:ext cx="938357" cy="938357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55" idx="3"/>
            <a:endCxn id="8" idx="1"/>
          </p:cNvCxnSpPr>
          <p:nvPr/>
        </p:nvCxnSpPr>
        <p:spPr>
          <a:xfrm>
            <a:off x="6081235" y="1880828"/>
            <a:ext cx="1022877" cy="12350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6" idx="3"/>
            <a:endCxn id="8" idx="1"/>
          </p:cNvCxnSpPr>
          <p:nvPr/>
        </p:nvCxnSpPr>
        <p:spPr>
          <a:xfrm flipV="1">
            <a:off x="6154369" y="3115877"/>
            <a:ext cx="949743" cy="61169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221"/>
          <p:cNvSpPr/>
          <p:nvPr/>
        </p:nvSpPr>
        <p:spPr>
          <a:xfrm>
            <a:off x="5256632" y="2272431"/>
            <a:ext cx="8571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Rectangle 221"/>
          <p:cNvSpPr/>
          <p:nvPr/>
        </p:nvSpPr>
        <p:spPr>
          <a:xfrm>
            <a:off x="5058999" y="4148314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手机虚拟卡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83" y="2391800"/>
            <a:ext cx="890418" cy="1448152"/>
          </a:xfrm>
          <a:prstGeom prst="rect">
            <a:avLst/>
          </a:prstGeom>
        </p:spPr>
      </p:pic>
      <p:cxnSp>
        <p:nvCxnSpPr>
          <p:cNvPr id="59" name="直接箭头连接符 58"/>
          <p:cNvCxnSpPr>
            <a:stCxn id="57" idx="3"/>
            <a:endCxn id="55" idx="1"/>
          </p:cNvCxnSpPr>
          <p:nvPr/>
        </p:nvCxnSpPr>
        <p:spPr>
          <a:xfrm flipV="1">
            <a:off x="2115401" y="1880828"/>
            <a:ext cx="3173746" cy="123504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57" idx="3"/>
            <a:endCxn id="56" idx="1"/>
          </p:cNvCxnSpPr>
          <p:nvPr/>
        </p:nvCxnSpPr>
        <p:spPr>
          <a:xfrm>
            <a:off x="2115401" y="3115876"/>
            <a:ext cx="3100611" cy="61169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21"/>
          <p:cNvSpPr/>
          <p:nvPr/>
        </p:nvSpPr>
        <p:spPr>
          <a:xfrm rot="20258959">
            <a:off x="3327148" y="1997338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用户身份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Rectangle 221"/>
          <p:cNvSpPr/>
          <p:nvPr/>
        </p:nvSpPr>
        <p:spPr>
          <a:xfrm rot="649322">
            <a:off x="3371078" y="3099640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用户身份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Freeform 16"/>
          <p:cNvSpPr>
            <a:spLocks noEditPoints="1"/>
          </p:cNvSpPr>
          <p:nvPr/>
        </p:nvSpPr>
        <p:spPr bwMode="auto">
          <a:xfrm>
            <a:off x="1270923" y="5229200"/>
            <a:ext cx="798537" cy="720080"/>
          </a:xfrm>
          <a:custGeom>
            <a:avLst/>
            <a:gdLst>
              <a:gd name="T0" fmla="*/ 160 w 174"/>
              <a:gd name="T1" fmla="*/ 0 h 157"/>
              <a:gd name="T2" fmla="*/ 14 w 174"/>
              <a:gd name="T3" fmla="*/ 0 h 157"/>
              <a:gd name="T4" fmla="*/ 0 w 174"/>
              <a:gd name="T5" fmla="*/ 15 h 157"/>
              <a:gd name="T6" fmla="*/ 0 w 174"/>
              <a:gd name="T7" fmla="*/ 115 h 157"/>
              <a:gd name="T8" fmla="*/ 14 w 174"/>
              <a:gd name="T9" fmla="*/ 129 h 157"/>
              <a:gd name="T10" fmla="*/ 71 w 174"/>
              <a:gd name="T11" fmla="*/ 129 h 157"/>
              <a:gd name="T12" fmla="*/ 64 w 174"/>
              <a:gd name="T13" fmla="*/ 152 h 157"/>
              <a:gd name="T14" fmla="*/ 17 w 174"/>
              <a:gd name="T15" fmla="*/ 152 h 157"/>
              <a:gd name="T16" fmla="*/ 17 w 174"/>
              <a:gd name="T17" fmla="*/ 157 h 157"/>
              <a:gd name="T18" fmla="*/ 152 w 174"/>
              <a:gd name="T19" fmla="*/ 157 h 157"/>
              <a:gd name="T20" fmla="*/ 152 w 174"/>
              <a:gd name="T21" fmla="*/ 152 h 157"/>
              <a:gd name="T22" fmla="*/ 105 w 174"/>
              <a:gd name="T23" fmla="*/ 152 h 157"/>
              <a:gd name="T24" fmla="*/ 98 w 174"/>
              <a:gd name="T25" fmla="*/ 129 h 157"/>
              <a:gd name="T26" fmla="*/ 160 w 174"/>
              <a:gd name="T27" fmla="*/ 129 h 157"/>
              <a:gd name="T28" fmla="*/ 174 w 174"/>
              <a:gd name="T29" fmla="*/ 115 h 157"/>
              <a:gd name="T30" fmla="*/ 174 w 174"/>
              <a:gd name="T31" fmla="*/ 15 h 157"/>
              <a:gd name="T32" fmla="*/ 160 w 174"/>
              <a:gd name="T33" fmla="*/ 0 h 157"/>
              <a:gd name="T34" fmla="*/ 78 w 174"/>
              <a:gd name="T35" fmla="*/ 117 h 157"/>
              <a:gd name="T36" fmla="*/ 87 w 174"/>
              <a:gd name="T37" fmla="*/ 111 h 157"/>
              <a:gd name="T38" fmla="*/ 91 w 174"/>
              <a:gd name="T39" fmla="*/ 115 h 157"/>
              <a:gd name="T40" fmla="*/ 85 w 174"/>
              <a:gd name="T41" fmla="*/ 124 h 157"/>
              <a:gd name="T42" fmla="*/ 78 w 174"/>
              <a:gd name="T43" fmla="*/ 117 h 157"/>
              <a:gd name="T44" fmla="*/ 166 w 174"/>
              <a:gd name="T45" fmla="*/ 106 h 157"/>
              <a:gd name="T46" fmla="*/ 8 w 174"/>
              <a:gd name="T47" fmla="*/ 106 h 157"/>
              <a:gd name="T48" fmla="*/ 8 w 174"/>
              <a:gd name="T49" fmla="*/ 15 h 157"/>
              <a:gd name="T50" fmla="*/ 166 w 174"/>
              <a:gd name="T51" fmla="*/ 15 h 157"/>
              <a:gd name="T52" fmla="*/ 166 w 174"/>
              <a:gd name="T53" fmla="*/ 106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4" h="157">
                <a:moveTo>
                  <a:pt x="160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23"/>
                  <a:pt x="6" y="129"/>
                  <a:pt x="14" y="129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17" y="152"/>
                  <a:pt x="17" y="152"/>
                  <a:pt x="17" y="152"/>
                </a:cubicBezTo>
                <a:cubicBezTo>
                  <a:pt x="17" y="157"/>
                  <a:pt x="17" y="157"/>
                  <a:pt x="17" y="157"/>
                </a:cubicBezTo>
                <a:cubicBezTo>
                  <a:pt x="152" y="157"/>
                  <a:pt x="152" y="157"/>
                  <a:pt x="152" y="157"/>
                </a:cubicBezTo>
                <a:cubicBezTo>
                  <a:pt x="152" y="152"/>
                  <a:pt x="152" y="152"/>
                  <a:pt x="152" y="152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60" y="129"/>
                  <a:pt x="160" y="129"/>
                  <a:pt x="160" y="129"/>
                </a:cubicBezTo>
                <a:cubicBezTo>
                  <a:pt x="168" y="129"/>
                  <a:pt x="174" y="123"/>
                  <a:pt x="174" y="115"/>
                </a:cubicBezTo>
                <a:cubicBezTo>
                  <a:pt x="174" y="15"/>
                  <a:pt x="174" y="15"/>
                  <a:pt x="174" y="15"/>
                </a:cubicBezTo>
                <a:cubicBezTo>
                  <a:pt x="174" y="7"/>
                  <a:pt x="168" y="0"/>
                  <a:pt x="160" y="0"/>
                </a:cubicBezTo>
                <a:close/>
                <a:moveTo>
                  <a:pt x="78" y="117"/>
                </a:moveTo>
                <a:cubicBezTo>
                  <a:pt x="78" y="113"/>
                  <a:pt x="82" y="110"/>
                  <a:pt x="87" y="111"/>
                </a:cubicBezTo>
                <a:cubicBezTo>
                  <a:pt x="89" y="112"/>
                  <a:pt x="91" y="113"/>
                  <a:pt x="91" y="115"/>
                </a:cubicBezTo>
                <a:cubicBezTo>
                  <a:pt x="92" y="120"/>
                  <a:pt x="89" y="124"/>
                  <a:pt x="85" y="124"/>
                </a:cubicBezTo>
                <a:cubicBezTo>
                  <a:pt x="81" y="124"/>
                  <a:pt x="78" y="121"/>
                  <a:pt x="78" y="117"/>
                </a:cubicBezTo>
                <a:close/>
                <a:moveTo>
                  <a:pt x="166" y="106"/>
                </a:moveTo>
                <a:cubicBezTo>
                  <a:pt x="8" y="106"/>
                  <a:pt x="8" y="106"/>
                  <a:pt x="8" y="106"/>
                </a:cubicBezTo>
                <a:cubicBezTo>
                  <a:pt x="8" y="15"/>
                  <a:pt x="8" y="15"/>
                  <a:pt x="8" y="15"/>
                </a:cubicBezTo>
                <a:cubicBezTo>
                  <a:pt x="166" y="15"/>
                  <a:pt x="166" y="15"/>
                  <a:pt x="166" y="15"/>
                </a:cubicBezTo>
                <a:lnTo>
                  <a:pt x="166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cxnSp>
        <p:nvCxnSpPr>
          <p:cNvPr id="67" name="直接箭头连接符 66"/>
          <p:cNvCxnSpPr>
            <a:endCxn id="57" idx="2"/>
          </p:cNvCxnSpPr>
          <p:nvPr/>
        </p:nvCxnSpPr>
        <p:spPr>
          <a:xfrm flipV="1">
            <a:off x="1670191" y="3839952"/>
            <a:ext cx="1" cy="138924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65" idx="14"/>
            <a:endCxn id="12" idx="2"/>
          </p:cNvCxnSpPr>
          <p:nvPr/>
        </p:nvCxnSpPr>
        <p:spPr>
          <a:xfrm flipV="1">
            <a:off x="2069460" y="3434110"/>
            <a:ext cx="8275012" cy="232253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221"/>
          <p:cNvSpPr/>
          <p:nvPr/>
        </p:nvSpPr>
        <p:spPr>
          <a:xfrm>
            <a:off x="1776226" y="3691589"/>
            <a:ext cx="450247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用户交易记录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221"/>
          <p:cNvSpPr/>
          <p:nvPr/>
        </p:nvSpPr>
        <p:spPr>
          <a:xfrm>
            <a:off x="4788365" y="5345133"/>
            <a:ext cx="283720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根据交易记录请求扣款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8384188" cy="58261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Step.1 </a:t>
            </a:r>
            <a:r>
              <a:rPr lang="zh-CN" altLang="en-US" dirty="0"/>
              <a:t>移动支付</a:t>
            </a:r>
            <a:r>
              <a:rPr lang="en-US" altLang="zh-CN" dirty="0"/>
              <a:t>——</a:t>
            </a:r>
            <a:r>
              <a:rPr lang="zh-CN" altLang="en-US" dirty="0"/>
              <a:t>无卡化</a:t>
            </a:r>
            <a:r>
              <a:rPr lang="en-US" altLang="zh-CN" dirty="0"/>
              <a:t>+</a:t>
            </a:r>
            <a:r>
              <a:rPr lang="zh-CN" altLang="en-US" dirty="0"/>
              <a:t>后付费，从“认钱”到“认人”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0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2" y="1234527"/>
            <a:ext cx="343673" cy="3226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295468" y="3516701"/>
            <a:ext cx="1706032" cy="636467"/>
            <a:chOff x="7170547" y="3212976"/>
            <a:chExt cx="1706032" cy="636467"/>
          </a:xfrm>
        </p:grpSpPr>
        <p:sp>
          <p:nvSpPr>
            <p:cNvPr id="8" name="圆角矩形 7"/>
            <p:cNvSpPr/>
            <p:nvPr/>
          </p:nvSpPr>
          <p:spPr>
            <a:xfrm>
              <a:off x="7170547" y="321297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身份识别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651" y="3310370"/>
              <a:ext cx="539073" cy="539073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599724" y="3516701"/>
            <a:ext cx="1872208" cy="636467"/>
            <a:chOff x="6259037" y="6051238"/>
            <a:chExt cx="1872208" cy="63646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52" y="6090480"/>
              <a:ext cx="557982" cy="557982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6259037" y="6051238"/>
              <a:ext cx="1872208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后台主账户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3" name="直接箭头连接符 22"/>
          <p:cNvCxnSpPr>
            <a:stCxn id="8" idx="3"/>
            <a:endCxn id="12" idx="1"/>
          </p:cNvCxnSpPr>
          <p:nvPr/>
        </p:nvCxnSpPr>
        <p:spPr>
          <a:xfrm>
            <a:off x="4001500" y="3834935"/>
            <a:ext cx="598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7552052" y="1077642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552052" y="1885609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552052" y="2693576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52052" y="3501543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补贴账户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552052" y="4309510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552052" y="5117477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552052" y="5925445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>
            <a:stCxn id="12" idx="3"/>
            <a:endCxn id="24" idx="1"/>
          </p:cNvCxnSpPr>
          <p:nvPr/>
        </p:nvCxnSpPr>
        <p:spPr>
          <a:xfrm flipV="1">
            <a:off x="6471932" y="1395876"/>
            <a:ext cx="1080120" cy="243905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2" idx="3"/>
            <a:endCxn id="25" idx="1"/>
          </p:cNvCxnSpPr>
          <p:nvPr/>
        </p:nvCxnSpPr>
        <p:spPr>
          <a:xfrm flipV="1">
            <a:off x="6471932" y="2203843"/>
            <a:ext cx="1080120" cy="163109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2" idx="3"/>
            <a:endCxn id="26" idx="1"/>
          </p:cNvCxnSpPr>
          <p:nvPr/>
        </p:nvCxnSpPr>
        <p:spPr>
          <a:xfrm flipV="1">
            <a:off x="6471932" y="3011810"/>
            <a:ext cx="1080120" cy="8231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2" idx="3"/>
            <a:endCxn id="27" idx="1"/>
          </p:cNvCxnSpPr>
          <p:nvPr/>
        </p:nvCxnSpPr>
        <p:spPr>
          <a:xfrm flipV="1">
            <a:off x="6471932" y="3819777"/>
            <a:ext cx="1080120" cy="1515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2" idx="3"/>
            <a:endCxn id="28" idx="1"/>
          </p:cNvCxnSpPr>
          <p:nvPr/>
        </p:nvCxnSpPr>
        <p:spPr>
          <a:xfrm>
            <a:off x="6471932" y="3834935"/>
            <a:ext cx="1080120" cy="79280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2" idx="3"/>
            <a:endCxn id="29" idx="1"/>
          </p:cNvCxnSpPr>
          <p:nvPr/>
        </p:nvCxnSpPr>
        <p:spPr>
          <a:xfrm>
            <a:off x="6471932" y="3834935"/>
            <a:ext cx="1080120" cy="160077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2" idx="3"/>
            <a:endCxn id="30" idx="1"/>
          </p:cNvCxnSpPr>
          <p:nvPr/>
        </p:nvCxnSpPr>
        <p:spPr>
          <a:xfrm>
            <a:off x="6471932" y="3834935"/>
            <a:ext cx="1080120" cy="240874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9" idx="3"/>
            <a:endCxn id="75" idx="1"/>
          </p:cNvCxnSpPr>
          <p:nvPr/>
        </p:nvCxnSpPr>
        <p:spPr>
          <a:xfrm>
            <a:off x="9258084" y="5435711"/>
            <a:ext cx="771092" cy="171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21" y="3573175"/>
            <a:ext cx="523499" cy="52349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14" y="4446633"/>
            <a:ext cx="356963" cy="35696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73" y="2835987"/>
            <a:ext cx="342452" cy="34245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75" y="5912096"/>
            <a:ext cx="560587" cy="56058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14" y="2068949"/>
            <a:ext cx="343711" cy="34371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920" y="5216196"/>
            <a:ext cx="430780" cy="43078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3" y="2203842"/>
            <a:ext cx="792088" cy="79208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977454"/>
            <a:ext cx="938357" cy="938357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55" idx="3"/>
            <a:endCxn id="8" idx="1"/>
          </p:cNvCxnSpPr>
          <p:nvPr/>
        </p:nvCxnSpPr>
        <p:spPr>
          <a:xfrm>
            <a:off x="1272591" y="2599886"/>
            <a:ext cx="1022877" cy="12350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6" idx="3"/>
            <a:endCxn id="8" idx="1"/>
          </p:cNvCxnSpPr>
          <p:nvPr/>
        </p:nvCxnSpPr>
        <p:spPr>
          <a:xfrm flipV="1">
            <a:off x="1345725" y="3834935"/>
            <a:ext cx="949743" cy="61169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221"/>
          <p:cNvSpPr/>
          <p:nvPr/>
        </p:nvSpPr>
        <p:spPr>
          <a:xfrm>
            <a:off x="447988" y="2991489"/>
            <a:ext cx="8571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Rectangle 221"/>
          <p:cNvSpPr/>
          <p:nvPr/>
        </p:nvSpPr>
        <p:spPr>
          <a:xfrm>
            <a:off x="250355" y="4873503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手机虚拟卡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10029176" y="1196752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余额理财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0029176" y="1844824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0029176" y="2278336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0029176" y="2818180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平安理财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0029176" y="5237199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壹钱包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直接箭头连接符 78"/>
          <p:cNvCxnSpPr>
            <a:stCxn id="24" idx="3"/>
            <a:endCxn id="70" idx="1"/>
          </p:cNvCxnSpPr>
          <p:nvPr/>
        </p:nvCxnSpPr>
        <p:spPr>
          <a:xfrm>
            <a:off x="9258084" y="1395876"/>
            <a:ext cx="771092" cy="109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25" idx="3"/>
            <a:endCxn id="72" idx="1"/>
          </p:cNvCxnSpPr>
          <p:nvPr/>
        </p:nvCxnSpPr>
        <p:spPr>
          <a:xfrm flipV="1">
            <a:off x="9258084" y="2045047"/>
            <a:ext cx="771092" cy="15879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25" idx="3"/>
            <a:endCxn id="73" idx="1"/>
          </p:cNvCxnSpPr>
          <p:nvPr/>
        </p:nvCxnSpPr>
        <p:spPr>
          <a:xfrm>
            <a:off x="9258084" y="2203843"/>
            <a:ext cx="771092" cy="27471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26" idx="3"/>
            <a:endCxn id="74" idx="1"/>
          </p:cNvCxnSpPr>
          <p:nvPr/>
        </p:nvCxnSpPr>
        <p:spPr>
          <a:xfrm>
            <a:off x="9258084" y="3011810"/>
            <a:ext cx="771092" cy="65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80503" y="1126724"/>
            <a:ext cx="5776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脱机钱包的“死钱”转变为后台账户的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“活钱”，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提高用户体验的同时，创造新的营收点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6094662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建立后台主账户</a:t>
            </a:r>
            <a:r>
              <a:rPr lang="en-US" altLang="zh-CN" dirty="0"/>
              <a:t>——</a:t>
            </a:r>
            <a:r>
              <a:rPr lang="zh-CN" altLang="en-US" dirty="0"/>
              <a:t>“死钱包”变“活账户”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3047125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平</a:t>
            </a:r>
            <a:r>
              <a:rPr lang="zh-CN" altLang="en-US" dirty="0" smtClean="0"/>
              <a:t>安主账户能力输出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110357" y="1455967"/>
            <a:ext cx="1610374" cy="400446"/>
          </a:xfrm>
          <a:prstGeom prst="roundRect">
            <a:avLst>
              <a:gd name="adj" fmla="val 5543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留存客户资金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980283" y="1455967"/>
            <a:ext cx="1610374" cy="400446"/>
          </a:xfrm>
          <a:prstGeom prst="roundRect">
            <a:avLst>
              <a:gd name="adj" fmla="val 5543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余额便捷支付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850209" y="1455967"/>
            <a:ext cx="1610374" cy="400446"/>
          </a:xfrm>
          <a:prstGeom prst="roundRect">
            <a:avLst>
              <a:gd name="adj" fmla="val 5543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资产自动增值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720135" y="1455967"/>
            <a:ext cx="1610374" cy="400446"/>
          </a:xfrm>
          <a:prstGeom prst="roundRect">
            <a:avLst>
              <a:gd name="adj" fmla="val 5543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符合监管要求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96980" y="2431072"/>
            <a:ext cx="7438757" cy="644783"/>
          </a:xfrm>
          <a:prstGeom prst="roundRect">
            <a:avLst>
              <a:gd name="adj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110357" y="2591916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能钱包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74714" y="2591916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消费支付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503428" y="2591916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投资理财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967785" y="2591916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投保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理赔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996063" y="3551286"/>
            <a:ext cx="7439674" cy="1683423"/>
          </a:xfrm>
          <a:prstGeom prst="roundRect">
            <a:avLst>
              <a:gd name="adj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110357" y="46753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574714" y="46753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039071" y="46753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967785" y="46753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041648" y="37228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574714" y="5814018"/>
            <a:ext cx="1362724" cy="400446"/>
          </a:xfrm>
          <a:prstGeom prst="roundRect">
            <a:avLst>
              <a:gd name="adj" fmla="val 5543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6800" rIns="0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967785" y="5814018"/>
            <a:ext cx="1362724" cy="400446"/>
          </a:xfrm>
          <a:prstGeom prst="roundRect">
            <a:avLst>
              <a:gd name="adj" fmla="val 5543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大华基金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039071" y="5814018"/>
            <a:ext cx="1362724" cy="400446"/>
          </a:xfrm>
          <a:prstGeom prst="roundRect">
            <a:avLst>
              <a:gd name="adj" fmla="val 5543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平安银行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503428" y="5814018"/>
            <a:ext cx="1362724" cy="400446"/>
          </a:xfrm>
          <a:prstGeom prst="roundRect">
            <a:avLst>
              <a:gd name="adj" fmla="val 5543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平安保险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503428" y="46753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>
            <a:stCxn id="20" idx="2"/>
            <a:endCxn id="16" idx="0"/>
          </p:cNvCxnSpPr>
          <p:nvPr/>
        </p:nvCxnSpPr>
        <p:spPr>
          <a:xfrm flipH="1">
            <a:off x="2791719" y="4123291"/>
            <a:ext cx="2931291" cy="55205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0" idx="2"/>
            <a:endCxn id="17" idx="0"/>
          </p:cNvCxnSpPr>
          <p:nvPr/>
        </p:nvCxnSpPr>
        <p:spPr>
          <a:xfrm flipH="1">
            <a:off x="4256076" y="4123291"/>
            <a:ext cx="1466934" cy="55205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0" idx="2"/>
            <a:endCxn id="18" idx="0"/>
          </p:cNvCxnSpPr>
          <p:nvPr/>
        </p:nvCxnSpPr>
        <p:spPr>
          <a:xfrm flipH="1">
            <a:off x="5720433" y="4123291"/>
            <a:ext cx="2577" cy="55205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0" idx="2"/>
            <a:endCxn id="19" idx="0"/>
          </p:cNvCxnSpPr>
          <p:nvPr/>
        </p:nvCxnSpPr>
        <p:spPr>
          <a:xfrm>
            <a:off x="5723010" y="4123291"/>
            <a:ext cx="2926137" cy="55205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5" idx="0"/>
          </p:cNvCxnSpPr>
          <p:nvPr/>
        </p:nvCxnSpPr>
        <p:spPr>
          <a:xfrm>
            <a:off x="5723010" y="4123291"/>
            <a:ext cx="1461780" cy="55205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5039071" y="2591916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身份认证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2000596" y="5688416"/>
            <a:ext cx="7439674" cy="644783"/>
          </a:xfrm>
          <a:prstGeom prst="roundRect">
            <a:avLst>
              <a:gd name="adj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110357" y="5814018"/>
            <a:ext cx="1362724" cy="400446"/>
          </a:xfrm>
          <a:prstGeom prst="roundRect">
            <a:avLst>
              <a:gd name="adj" fmla="val 5543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壹钱包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001513" y="1329100"/>
            <a:ext cx="7438757" cy="644400"/>
          </a:xfrm>
          <a:prstGeom prst="roundRect">
            <a:avLst>
              <a:gd name="adj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上箭头 4"/>
          <p:cNvSpPr/>
          <p:nvPr/>
        </p:nvSpPr>
        <p:spPr>
          <a:xfrm>
            <a:off x="5478575" y="5234709"/>
            <a:ext cx="484632" cy="453707"/>
          </a:xfrm>
          <a:prstGeom prst="up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上箭头 36"/>
          <p:cNvSpPr/>
          <p:nvPr/>
        </p:nvSpPr>
        <p:spPr>
          <a:xfrm>
            <a:off x="5473584" y="3097579"/>
            <a:ext cx="484632" cy="453707"/>
          </a:xfrm>
          <a:prstGeom prst="up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上箭头 37"/>
          <p:cNvSpPr/>
          <p:nvPr/>
        </p:nvSpPr>
        <p:spPr>
          <a:xfrm>
            <a:off x="5473584" y="1980643"/>
            <a:ext cx="484632" cy="453707"/>
          </a:xfrm>
          <a:prstGeom prst="up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531088" y="5688416"/>
            <a:ext cx="464975" cy="644783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536538" y="3549909"/>
            <a:ext cx="464975" cy="168480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账户体系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531087" y="2431072"/>
            <a:ext cx="464975" cy="644783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524475" y="1328717"/>
            <a:ext cx="464975" cy="644783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</a:p>
        </p:txBody>
      </p:sp>
    </p:spTree>
    <p:extLst>
      <p:ext uri="{BB962C8B-B14F-4D97-AF65-F5344CB8AC3E}">
        <p14:creationId xmlns:p14="http://schemas.microsoft.com/office/powerpoint/2010/main" val="28755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264352" y="1772816"/>
            <a:ext cx="2376000" cy="4221373"/>
            <a:chOff x="2207568" y="2204864"/>
            <a:chExt cx="2387847" cy="4245061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68" y="2204864"/>
              <a:ext cx="2387847" cy="424506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621002" y="2348880"/>
              <a:ext cx="966317" cy="216024"/>
            </a:xfrm>
            <a:prstGeom prst="rect">
              <a:avLst/>
            </a:prstGeom>
            <a:solidFill>
              <a:srgbClr val="36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KSO_Shape"/>
          <p:cNvSpPr/>
          <p:nvPr/>
        </p:nvSpPr>
        <p:spPr>
          <a:xfrm>
            <a:off x="9218000" y="1416396"/>
            <a:ext cx="2468704" cy="4898579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KSO_Shape"/>
          <p:cNvSpPr/>
          <p:nvPr/>
        </p:nvSpPr>
        <p:spPr>
          <a:xfrm>
            <a:off x="6168008" y="1416395"/>
            <a:ext cx="2468704" cy="4898579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50" y="1772816"/>
            <a:ext cx="2384482" cy="4176464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1132672" y="1921976"/>
            <a:ext cx="5073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，将“持卡人”转化为高频“用户”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05041" y="1931104"/>
            <a:ext cx="303045" cy="296528"/>
            <a:chOff x="122546" y="5991325"/>
            <a:chExt cx="303045" cy="296528"/>
          </a:xfrm>
          <a:solidFill>
            <a:sysClr val="window" lastClr="FFFFFF"/>
          </a:solidFill>
        </p:grpSpPr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207269" y="5991325"/>
              <a:ext cx="135230" cy="155596"/>
            </a:xfrm>
            <a:custGeom>
              <a:avLst/>
              <a:gdLst>
                <a:gd name="T0" fmla="*/ 35 w 70"/>
                <a:gd name="T1" fmla="*/ 81 h 81"/>
                <a:gd name="T2" fmla="*/ 70 w 70"/>
                <a:gd name="T3" fmla="*/ 40 h 81"/>
                <a:gd name="T4" fmla="*/ 35 w 70"/>
                <a:gd name="T5" fmla="*/ 0 h 81"/>
                <a:gd name="T6" fmla="*/ 0 w 70"/>
                <a:gd name="T7" fmla="*/ 40 h 81"/>
                <a:gd name="T8" fmla="*/ 35 w 7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1">
                  <a:moveTo>
                    <a:pt x="35" y="81"/>
                  </a:moveTo>
                  <a:cubicBezTo>
                    <a:pt x="54" y="81"/>
                    <a:pt x="70" y="63"/>
                    <a:pt x="70" y="40"/>
                  </a:cubicBezTo>
                  <a:cubicBezTo>
                    <a:pt x="70" y="9"/>
                    <a:pt x="54" y="0"/>
                    <a:pt x="35" y="0"/>
                  </a:cubicBezTo>
                  <a:cubicBezTo>
                    <a:pt x="15" y="0"/>
                    <a:pt x="0" y="9"/>
                    <a:pt x="0" y="40"/>
                  </a:cubicBezTo>
                  <a:cubicBezTo>
                    <a:pt x="0" y="63"/>
                    <a:pt x="15" y="81"/>
                    <a:pt x="35" y="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122546" y="6150994"/>
              <a:ext cx="303045" cy="136859"/>
            </a:xfrm>
            <a:custGeom>
              <a:avLst/>
              <a:gdLst>
                <a:gd name="T0" fmla="*/ 156 w 157"/>
                <a:gd name="T1" fmla="*/ 59 h 71"/>
                <a:gd name="T2" fmla="*/ 138 w 157"/>
                <a:gd name="T3" fmla="*/ 19 h 71"/>
                <a:gd name="T4" fmla="*/ 134 w 157"/>
                <a:gd name="T5" fmla="*/ 15 h 71"/>
                <a:gd name="T6" fmla="*/ 107 w 157"/>
                <a:gd name="T7" fmla="*/ 0 h 71"/>
                <a:gd name="T8" fmla="*/ 105 w 157"/>
                <a:gd name="T9" fmla="*/ 1 h 71"/>
                <a:gd name="T10" fmla="*/ 79 w 157"/>
                <a:gd name="T11" fmla="*/ 10 h 71"/>
                <a:gd name="T12" fmla="*/ 52 w 157"/>
                <a:gd name="T13" fmla="*/ 1 h 71"/>
                <a:gd name="T14" fmla="*/ 51 w 157"/>
                <a:gd name="T15" fmla="*/ 0 h 71"/>
                <a:gd name="T16" fmla="*/ 23 w 157"/>
                <a:gd name="T17" fmla="*/ 15 h 71"/>
                <a:gd name="T18" fmla="*/ 19 w 157"/>
                <a:gd name="T19" fmla="*/ 19 h 71"/>
                <a:gd name="T20" fmla="*/ 1 w 157"/>
                <a:gd name="T21" fmla="*/ 59 h 71"/>
                <a:gd name="T22" fmla="*/ 2 w 157"/>
                <a:gd name="T23" fmla="*/ 67 h 71"/>
                <a:gd name="T24" fmla="*/ 10 w 157"/>
                <a:gd name="T25" fmla="*/ 71 h 71"/>
                <a:gd name="T26" fmla="*/ 148 w 157"/>
                <a:gd name="T27" fmla="*/ 71 h 71"/>
                <a:gd name="T28" fmla="*/ 155 w 157"/>
                <a:gd name="T29" fmla="*/ 67 h 71"/>
                <a:gd name="T30" fmla="*/ 156 w 157"/>
                <a:gd name="T31" fmla="*/ 5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7" h="71">
                  <a:moveTo>
                    <a:pt x="156" y="59"/>
                  </a:moveTo>
                  <a:cubicBezTo>
                    <a:pt x="138" y="19"/>
                    <a:pt x="138" y="19"/>
                    <a:pt x="138" y="19"/>
                  </a:cubicBezTo>
                  <a:cubicBezTo>
                    <a:pt x="138" y="17"/>
                    <a:pt x="136" y="16"/>
                    <a:pt x="134" y="15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0"/>
                    <a:pt x="106" y="0"/>
                    <a:pt x="105" y="1"/>
                  </a:cubicBezTo>
                  <a:cubicBezTo>
                    <a:pt x="97" y="6"/>
                    <a:pt x="88" y="10"/>
                    <a:pt x="79" y="10"/>
                  </a:cubicBezTo>
                  <a:cubicBezTo>
                    <a:pt x="69" y="10"/>
                    <a:pt x="60" y="6"/>
                    <a:pt x="52" y="1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6"/>
                    <a:pt x="20" y="17"/>
                    <a:pt x="19" y="1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61"/>
                    <a:pt x="1" y="65"/>
                    <a:pt x="2" y="67"/>
                  </a:cubicBezTo>
                  <a:cubicBezTo>
                    <a:pt x="4" y="70"/>
                    <a:pt x="7" y="71"/>
                    <a:pt x="10" y="71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151" y="71"/>
                    <a:pt x="154" y="70"/>
                    <a:pt x="155" y="67"/>
                  </a:cubicBezTo>
                  <a:cubicBezTo>
                    <a:pt x="157" y="65"/>
                    <a:pt x="157" y="61"/>
                    <a:pt x="156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Freeform 302"/>
          <p:cNvSpPr>
            <a:spLocks noEditPoints="1"/>
          </p:cNvSpPr>
          <p:nvPr/>
        </p:nvSpPr>
        <p:spPr bwMode="auto">
          <a:xfrm>
            <a:off x="594521" y="2780928"/>
            <a:ext cx="313565" cy="313565"/>
          </a:xfrm>
          <a:custGeom>
            <a:avLst/>
            <a:gdLst>
              <a:gd name="T0" fmla="*/ 97 w 101"/>
              <a:gd name="T1" fmla="*/ 69 h 101"/>
              <a:gd name="T2" fmla="*/ 101 w 101"/>
              <a:gd name="T3" fmla="*/ 50 h 101"/>
              <a:gd name="T4" fmla="*/ 51 w 101"/>
              <a:gd name="T5" fmla="*/ 0 h 101"/>
              <a:gd name="T6" fmla="*/ 0 w 101"/>
              <a:gd name="T7" fmla="*/ 50 h 101"/>
              <a:gd name="T8" fmla="*/ 51 w 101"/>
              <a:gd name="T9" fmla="*/ 101 h 101"/>
              <a:gd name="T10" fmla="*/ 97 w 101"/>
              <a:gd name="T11" fmla="*/ 71 h 101"/>
              <a:gd name="T12" fmla="*/ 97 w 101"/>
              <a:gd name="T13" fmla="*/ 71 h 101"/>
              <a:gd name="T14" fmla="*/ 97 w 101"/>
              <a:gd name="T15" fmla="*/ 69 h 101"/>
              <a:gd name="T16" fmla="*/ 51 w 101"/>
              <a:gd name="T17" fmla="*/ 93 h 101"/>
              <a:gd name="T18" fmla="*/ 33 w 101"/>
              <a:gd name="T19" fmla="*/ 71 h 101"/>
              <a:gd name="T20" fmla="*/ 68 w 101"/>
              <a:gd name="T21" fmla="*/ 71 h 101"/>
              <a:gd name="T22" fmla="*/ 51 w 101"/>
              <a:gd name="T23" fmla="*/ 93 h 101"/>
              <a:gd name="T24" fmla="*/ 31 w 101"/>
              <a:gd name="T25" fmla="*/ 63 h 101"/>
              <a:gd name="T26" fmla="*/ 30 w 101"/>
              <a:gd name="T27" fmla="*/ 50 h 101"/>
              <a:gd name="T28" fmla="*/ 31 w 101"/>
              <a:gd name="T29" fmla="*/ 39 h 101"/>
              <a:gd name="T30" fmla="*/ 70 w 101"/>
              <a:gd name="T31" fmla="*/ 39 h 101"/>
              <a:gd name="T32" fmla="*/ 71 w 101"/>
              <a:gd name="T33" fmla="*/ 50 h 101"/>
              <a:gd name="T34" fmla="*/ 70 w 101"/>
              <a:gd name="T35" fmla="*/ 63 h 101"/>
              <a:gd name="T36" fmla="*/ 31 w 101"/>
              <a:gd name="T37" fmla="*/ 63 h 101"/>
              <a:gd name="T38" fmla="*/ 51 w 101"/>
              <a:gd name="T39" fmla="*/ 7 h 101"/>
              <a:gd name="T40" fmla="*/ 69 w 101"/>
              <a:gd name="T41" fmla="*/ 31 h 101"/>
              <a:gd name="T42" fmla="*/ 32 w 101"/>
              <a:gd name="T43" fmla="*/ 31 h 101"/>
              <a:gd name="T44" fmla="*/ 51 w 101"/>
              <a:gd name="T45" fmla="*/ 7 h 101"/>
              <a:gd name="T46" fmla="*/ 78 w 101"/>
              <a:gd name="T47" fmla="*/ 39 h 101"/>
              <a:gd name="T48" fmla="*/ 92 w 101"/>
              <a:gd name="T49" fmla="*/ 39 h 101"/>
              <a:gd name="T50" fmla="*/ 94 w 101"/>
              <a:gd name="T51" fmla="*/ 50 h 101"/>
              <a:gd name="T52" fmla="*/ 92 w 101"/>
              <a:gd name="T53" fmla="*/ 63 h 101"/>
              <a:gd name="T54" fmla="*/ 78 w 101"/>
              <a:gd name="T55" fmla="*/ 63 h 101"/>
              <a:gd name="T56" fmla="*/ 78 w 101"/>
              <a:gd name="T57" fmla="*/ 50 h 101"/>
              <a:gd name="T58" fmla="*/ 78 w 101"/>
              <a:gd name="T59" fmla="*/ 39 h 101"/>
              <a:gd name="T60" fmla="*/ 89 w 101"/>
              <a:gd name="T61" fmla="*/ 31 h 101"/>
              <a:gd name="T62" fmla="*/ 76 w 101"/>
              <a:gd name="T63" fmla="*/ 31 h 101"/>
              <a:gd name="T64" fmla="*/ 68 w 101"/>
              <a:gd name="T65" fmla="*/ 11 h 101"/>
              <a:gd name="T66" fmla="*/ 89 w 101"/>
              <a:gd name="T67" fmla="*/ 31 h 101"/>
              <a:gd name="T68" fmla="*/ 33 w 101"/>
              <a:gd name="T69" fmla="*/ 11 h 101"/>
              <a:gd name="T70" fmla="*/ 25 w 101"/>
              <a:gd name="T71" fmla="*/ 31 h 101"/>
              <a:gd name="T72" fmla="*/ 12 w 101"/>
              <a:gd name="T73" fmla="*/ 31 h 101"/>
              <a:gd name="T74" fmla="*/ 33 w 101"/>
              <a:gd name="T75" fmla="*/ 11 h 101"/>
              <a:gd name="T76" fmla="*/ 9 w 101"/>
              <a:gd name="T77" fmla="*/ 39 h 101"/>
              <a:gd name="T78" fmla="*/ 23 w 101"/>
              <a:gd name="T79" fmla="*/ 39 h 101"/>
              <a:gd name="T80" fmla="*/ 23 w 101"/>
              <a:gd name="T81" fmla="*/ 50 h 101"/>
              <a:gd name="T82" fmla="*/ 23 w 101"/>
              <a:gd name="T83" fmla="*/ 63 h 101"/>
              <a:gd name="T84" fmla="*/ 9 w 101"/>
              <a:gd name="T85" fmla="*/ 63 h 101"/>
              <a:gd name="T86" fmla="*/ 7 w 101"/>
              <a:gd name="T87" fmla="*/ 50 h 101"/>
              <a:gd name="T88" fmla="*/ 9 w 101"/>
              <a:gd name="T89" fmla="*/ 39 h 101"/>
              <a:gd name="T90" fmla="*/ 13 w 101"/>
              <a:gd name="T91" fmla="*/ 71 h 101"/>
              <a:gd name="T92" fmla="*/ 25 w 101"/>
              <a:gd name="T93" fmla="*/ 71 h 101"/>
              <a:gd name="T94" fmla="*/ 33 w 101"/>
              <a:gd name="T95" fmla="*/ 89 h 101"/>
              <a:gd name="T96" fmla="*/ 13 w 101"/>
              <a:gd name="T97" fmla="*/ 71 h 101"/>
              <a:gd name="T98" fmla="*/ 68 w 101"/>
              <a:gd name="T99" fmla="*/ 89 h 101"/>
              <a:gd name="T100" fmla="*/ 76 w 101"/>
              <a:gd name="T101" fmla="*/ 71 h 101"/>
              <a:gd name="T102" fmla="*/ 88 w 101"/>
              <a:gd name="T103" fmla="*/ 71 h 101"/>
              <a:gd name="T104" fmla="*/ 68 w 101"/>
              <a:gd name="T105" fmla="*/ 89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1" h="101">
                <a:moveTo>
                  <a:pt x="97" y="69"/>
                </a:moveTo>
                <a:cubicBezTo>
                  <a:pt x="100" y="63"/>
                  <a:pt x="101" y="57"/>
                  <a:pt x="101" y="50"/>
                </a:cubicBezTo>
                <a:cubicBezTo>
                  <a:pt x="101" y="22"/>
                  <a:pt x="78" y="0"/>
                  <a:pt x="51" y="0"/>
                </a:cubicBezTo>
                <a:cubicBezTo>
                  <a:pt x="23" y="0"/>
                  <a:pt x="0" y="22"/>
                  <a:pt x="0" y="50"/>
                </a:cubicBezTo>
                <a:cubicBezTo>
                  <a:pt x="0" y="78"/>
                  <a:pt x="23" y="101"/>
                  <a:pt x="51" y="101"/>
                </a:cubicBezTo>
                <a:cubicBezTo>
                  <a:pt x="71" y="101"/>
                  <a:pt x="89" y="88"/>
                  <a:pt x="97" y="71"/>
                </a:cubicBezTo>
                <a:cubicBezTo>
                  <a:pt x="97" y="71"/>
                  <a:pt x="97" y="71"/>
                  <a:pt x="97" y="71"/>
                </a:cubicBezTo>
                <a:lnTo>
                  <a:pt x="97" y="69"/>
                </a:lnTo>
                <a:close/>
                <a:moveTo>
                  <a:pt x="51" y="93"/>
                </a:moveTo>
                <a:cubicBezTo>
                  <a:pt x="44" y="93"/>
                  <a:pt x="37" y="84"/>
                  <a:pt x="33" y="71"/>
                </a:cubicBezTo>
                <a:cubicBezTo>
                  <a:pt x="68" y="71"/>
                  <a:pt x="68" y="71"/>
                  <a:pt x="68" y="71"/>
                </a:cubicBezTo>
                <a:cubicBezTo>
                  <a:pt x="64" y="84"/>
                  <a:pt x="57" y="93"/>
                  <a:pt x="51" y="93"/>
                </a:cubicBezTo>
                <a:close/>
                <a:moveTo>
                  <a:pt x="31" y="63"/>
                </a:moveTo>
                <a:cubicBezTo>
                  <a:pt x="30" y="59"/>
                  <a:pt x="30" y="55"/>
                  <a:pt x="30" y="50"/>
                </a:cubicBezTo>
                <a:cubicBezTo>
                  <a:pt x="30" y="46"/>
                  <a:pt x="30" y="42"/>
                  <a:pt x="31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1" y="42"/>
                  <a:pt x="71" y="46"/>
                  <a:pt x="71" y="50"/>
                </a:cubicBezTo>
                <a:cubicBezTo>
                  <a:pt x="71" y="55"/>
                  <a:pt x="71" y="59"/>
                  <a:pt x="70" y="63"/>
                </a:cubicBezTo>
                <a:lnTo>
                  <a:pt x="31" y="63"/>
                </a:lnTo>
                <a:close/>
                <a:moveTo>
                  <a:pt x="51" y="7"/>
                </a:moveTo>
                <a:cubicBezTo>
                  <a:pt x="57" y="7"/>
                  <a:pt x="65" y="17"/>
                  <a:pt x="69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6" y="17"/>
                  <a:pt x="44" y="7"/>
                  <a:pt x="51" y="7"/>
                </a:cubicBezTo>
                <a:close/>
                <a:moveTo>
                  <a:pt x="78" y="39"/>
                </a:moveTo>
                <a:cubicBezTo>
                  <a:pt x="92" y="39"/>
                  <a:pt x="92" y="39"/>
                  <a:pt x="92" y="39"/>
                </a:cubicBezTo>
                <a:cubicBezTo>
                  <a:pt x="93" y="42"/>
                  <a:pt x="94" y="46"/>
                  <a:pt x="94" y="50"/>
                </a:cubicBezTo>
                <a:cubicBezTo>
                  <a:pt x="94" y="55"/>
                  <a:pt x="93" y="59"/>
                  <a:pt x="92" y="63"/>
                </a:cubicBezTo>
                <a:cubicBezTo>
                  <a:pt x="78" y="63"/>
                  <a:pt x="78" y="63"/>
                  <a:pt x="78" y="63"/>
                </a:cubicBezTo>
                <a:cubicBezTo>
                  <a:pt x="78" y="59"/>
                  <a:pt x="78" y="55"/>
                  <a:pt x="78" y="50"/>
                </a:cubicBezTo>
                <a:cubicBezTo>
                  <a:pt x="78" y="46"/>
                  <a:pt x="78" y="42"/>
                  <a:pt x="78" y="39"/>
                </a:cubicBezTo>
                <a:close/>
                <a:moveTo>
                  <a:pt x="89" y="31"/>
                </a:moveTo>
                <a:cubicBezTo>
                  <a:pt x="76" y="31"/>
                  <a:pt x="76" y="31"/>
                  <a:pt x="76" y="31"/>
                </a:cubicBezTo>
                <a:cubicBezTo>
                  <a:pt x="75" y="23"/>
                  <a:pt x="72" y="16"/>
                  <a:pt x="68" y="11"/>
                </a:cubicBezTo>
                <a:cubicBezTo>
                  <a:pt x="77" y="15"/>
                  <a:pt x="85" y="22"/>
                  <a:pt x="89" y="31"/>
                </a:cubicBezTo>
                <a:close/>
                <a:moveTo>
                  <a:pt x="33" y="11"/>
                </a:moveTo>
                <a:cubicBezTo>
                  <a:pt x="29" y="16"/>
                  <a:pt x="26" y="23"/>
                  <a:pt x="25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6" y="22"/>
                  <a:pt x="24" y="15"/>
                  <a:pt x="33" y="11"/>
                </a:cubicBezTo>
                <a:close/>
                <a:moveTo>
                  <a:pt x="9" y="39"/>
                </a:moveTo>
                <a:cubicBezTo>
                  <a:pt x="23" y="39"/>
                  <a:pt x="23" y="39"/>
                  <a:pt x="23" y="39"/>
                </a:cubicBezTo>
                <a:cubicBezTo>
                  <a:pt x="23" y="42"/>
                  <a:pt x="23" y="46"/>
                  <a:pt x="23" y="50"/>
                </a:cubicBezTo>
                <a:cubicBezTo>
                  <a:pt x="23" y="55"/>
                  <a:pt x="23" y="59"/>
                  <a:pt x="23" y="63"/>
                </a:cubicBezTo>
                <a:cubicBezTo>
                  <a:pt x="9" y="63"/>
                  <a:pt x="9" y="63"/>
                  <a:pt x="9" y="63"/>
                </a:cubicBezTo>
                <a:cubicBezTo>
                  <a:pt x="8" y="59"/>
                  <a:pt x="7" y="55"/>
                  <a:pt x="7" y="50"/>
                </a:cubicBezTo>
                <a:cubicBezTo>
                  <a:pt x="7" y="46"/>
                  <a:pt x="8" y="42"/>
                  <a:pt x="9" y="39"/>
                </a:cubicBezTo>
                <a:close/>
                <a:moveTo>
                  <a:pt x="13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7" y="78"/>
                  <a:pt x="29" y="84"/>
                  <a:pt x="33" y="89"/>
                </a:cubicBezTo>
                <a:cubicBezTo>
                  <a:pt x="24" y="86"/>
                  <a:pt x="17" y="79"/>
                  <a:pt x="13" y="71"/>
                </a:cubicBezTo>
                <a:close/>
                <a:moveTo>
                  <a:pt x="68" y="89"/>
                </a:moveTo>
                <a:cubicBezTo>
                  <a:pt x="72" y="84"/>
                  <a:pt x="74" y="78"/>
                  <a:pt x="76" y="71"/>
                </a:cubicBezTo>
                <a:cubicBezTo>
                  <a:pt x="88" y="71"/>
                  <a:pt x="88" y="71"/>
                  <a:pt x="88" y="71"/>
                </a:cubicBezTo>
                <a:cubicBezTo>
                  <a:pt x="84" y="79"/>
                  <a:pt x="77" y="86"/>
                  <a:pt x="68" y="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132672" y="2756643"/>
            <a:ext cx="4927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持续接入更多增值服务，增加用户数、打开频次和粘性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6672" y="4041534"/>
            <a:ext cx="301414" cy="489425"/>
            <a:chOff x="3448349" y="3852576"/>
            <a:chExt cx="361392" cy="586815"/>
          </a:xfrm>
        </p:grpSpPr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3583125" y="4416729"/>
              <a:ext cx="93032" cy="22662"/>
            </a:xfrm>
            <a:custGeom>
              <a:avLst/>
              <a:gdLst>
                <a:gd name="T0" fmla="*/ 33 w 33"/>
                <a:gd name="T1" fmla="*/ 4 h 8"/>
                <a:gd name="T2" fmla="*/ 29 w 33"/>
                <a:gd name="T3" fmla="*/ 8 h 8"/>
                <a:gd name="T4" fmla="*/ 4 w 33"/>
                <a:gd name="T5" fmla="*/ 8 h 8"/>
                <a:gd name="T6" fmla="*/ 0 w 33"/>
                <a:gd name="T7" fmla="*/ 4 h 8"/>
                <a:gd name="T8" fmla="*/ 0 w 33"/>
                <a:gd name="T9" fmla="*/ 4 h 8"/>
                <a:gd name="T10" fmla="*/ 4 w 33"/>
                <a:gd name="T11" fmla="*/ 0 h 8"/>
                <a:gd name="T12" fmla="*/ 29 w 33"/>
                <a:gd name="T13" fmla="*/ 0 h 8"/>
                <a:gd name="T14" fmla="*/ 33 w 33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">
                  <a:moveTo>
                    <a:pt x="33" y="4"/>
                  </a:moveTo>
                  <a:cubicBezTo>
                    <a:pt x="33" y="6"/>
                    <a:pt x="31" y="8"/>
                    <a:pt x="2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64"/>
            <p:cNvSpPr>
              <a:spLocks/>
            </p:cNvSpPr>
            <p:nvPr/>
          </p:nvSpPr>
          <p:spPr bwMode="auto">
            <a:xfrm>
              <a:off x="3561656" y="4404802"/>
              <a:ext cx="137162" cy="22662"/>
            </a:xfrm>
            <a:custGeom>
              <a:avLst/>
              <a:gdLst>
                <a:gd name="T0" fmla="*/ 6 w 49"/>
                <a:gd name="T1" fmla="*/ 8 h 8"/>
                <a:gd name="T2" fmla="*/ 43 w 49"/>
                <a:gd name="T3" fmla="*/ 8 h 8"/>
                <a:gd name="T4" fmla="*/ 46 w 49"/>
                <a:gd name="T5" fmla="*/ 5 h 8"/>
                <a:gd name="T6" fmla="*/ 49 w 49"/>
                <a:gd name="T7" fmla="*/ 0 h 8"/>
                <a:gd name="T8" fmla="*/ 0 w 49"/>
                <a:gd name="T9" fmla="*/ 0 h 8"/>
                <a:gd name="T10" fmla="*/ 0 w 49"/>
                <a:gd name="T11" fmla="*/ 1 h 8"/>
                <a:gd name="T12" fmla="*/ 6 w 4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">
                  <a:moveTo>
                    <a:pt x="6" y="8"/>
                  </a:move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4" y="6"/>
                    <a:pt x="46" y="5"/>
                  </a:cubicBezTo>
                  <a:cubicBezTo>
                    <a:pt x="48" y="3"/>
                    <a:pt x="49" y="1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5" y="6"/>
                    <a:pt x="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65"/>
            <p:cNvSpPr>
              <a:spLocks/>
            </p:cNvSpPr>
            <p:nvPr/>
          </p:nvSpPr>
          <p:spPr bwMode="auto">
            <a:xfrm>
              <a:off x="3555693" y="4338010"/>
              <a:ext cx="149089" cy="14313"/>
            </a:xfrm>
            <a:custGeom>
              <a:avLst/>
              <a:gdLst>
                <a:gd name="T0" fmla="*/ 53 w 53"/>
                <a:gd name="T1" fmla="*/ 2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2 h 5"/>
                <a:gd name="T8" fmla="*/ 0 w 53"/>
                <a:gd name="T9" fmla="*/ 2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2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66"/>
            <p:cNvSpPr>
              <a:spLocks/>
            </p:cNvSpPr>
            <p:nvPr/>
          </p:nvSpPr>
          <p:spPr bwMode="auto">
            <a:xfrm>
              <a:off x="3555693" y="4357093"/>
              <a:ext cx="149089" cy="14313"/>
            </a:xfrm>
            <a:custGeom>
              <a:avLst/>
              <a:gdLst>
                <a:gd name="T0" fmla="*/ 53 w 53"/>
                <a:gd name="T1" fmla="*/ 3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3 h 5"/>
                <a:gd name="T8" fmla="*/ 0 w 53"/>
                <a:gd name="T9" fmla="*/ 3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3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67"/>
            <p:cNvSpPr>
              <a:spLocks/>
            </p:cNvSpPr>
            <p:nvPr/>
          </p:nvSpPr>
          <p:spPr bwMode="auto">
            <a:xfrm>
              <a:off x="3555693" y="4379755"/>
              <a:ext cx="149089" cy="14313"/>
            </a:xfrm>
            <a:custGeom>
              <a:avLst/>
              <a:gdLst>
                <a:gd name="T0" fmla="*/ 53 w 53"/>
                <a:gd name="T1" fmla="*/ 2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2 h 5"/>
                <a:gd name="T8" fmla="*/ 0 w 53"/>
                <a:gd name="T9" fmla="*/ 2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2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68"/>
            <p:cNvSpPr>
              <a:spLocks/>
            </p:cNvSpPr>
            <p:nvPr/>
          </p:nvSpPr>
          <p:spPr bwMode="auto">
            <a:xfrm>
              <a:off x="3555693" y="4396453"/>
              <a:ext cx="149089" cy="11927"/>
            </a:xfrm>
            <a:custGeom>
              <a:avLst/>
              <a:gdLst>
                <a:gd name="T0" fmla="*/ 53 w 53"/>
                <a:gd name="T1" fmla="*/ 2 h 4"/>
                <a:gd name="T2" fmla="*/ 51 w 53"/>
                <a:gd name="T3" fmla="*/ 4 h 4"/>
                <a:gd name="T4" fmla="*/ 2 w 53"/>
                <a:gd name="T5" fmla="*/ 4 h 4"/>
                <a:gd name="T6" fmla="*/ 0 w 53"/>
                <a:gd name="T7" fmla="*/ 2 h 4"/>
                <a:gd name="T8" fmla="*/ 0 w 53"/>
                <a:gd name="T9" fmla="*/ 2 h 4"/>
                <a:gd name="T10" fmla="*/ 2 w 53"/>
                <a:gd name="T11" fmla="*/ 0 h 4"/>
                <a:gd name="T12" fmla="*/ 51 w 53"/>
                <a:gd name="T13" fmla="*/ 0 h 4"/>
                <a:gd name="T14" fmla="*/ 53 w 53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4">
                  <a:moveTo>
                    <a:pt x="53" y="2"/>
                  </a:moveTo>
                  <a:cubicBezTo>
                    <a:pt x="53" y="3"/>
                    <a:pt x="52" y="4"/>
                    <a:pt x="5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69"/>
            <p:cNvSpPr>
              <a:spLocks/>
            </p:cNvSpPr>
            <p:nvPr/>
          </p:nvSpPr>
          <p:spPr bwMode="auto">
            <a:xfrm>
              <a:off x="3552115" y="4315348"/>
              <a:ext cx="156245" cy="14313"/>
            </a:xfrm>
            <a:custGeom>
              <a:avLst/>
              <a:gdLst>
                <a:gd name="T0" fmla="*/ 55 w 55"/>
                <a:gd name="T1" fmla="*/ 3 h 5"/>
                <a:gd name="T2" fmla="*/ 52 w 55"/>
                <a:gd name="T3" fmla="*/ 5 h 5"/>
                <a:gd name="T4" fmla="*/ 3 w 55"/>
                <a:gd name="T5" fmla="*/ 5 h 5"/>
                <a:gd name="T6" fmla="*/ 0 w 55"/>
                <a:gd name="T7" fmla="*/ 3 h 5"/>
                <a:gd name="T8" fmla="*/ 0 w 55"/>
                <a:gd name="T9" fmla="*/ 3 h 5"/>
                <a:gd name="T10" fmla="*/ 3 w 55"/>
                <a:gd name="T11" fmla="*/ 0 h 5"/>
                <a:gd name="T12" fmla="*/ 52 w 55"/>
                <a:gd name="T13" fmla="*/ 0 h 5"/>
                <a:gd name="T14" fmla="*/ 55 w 5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5">
                  <a:moveTo>
                    <a:pt x="55" y="3"/>
                  </a:moveTo>
                  <a:cubicBezTo>
                    <a:pt x="55" y="4"/>
                    <a:pt x="54" y="5"/>
                    <a:pt x="5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70"/>
            <p:cNvSpPr>
              <a:spLocks noEditPoints="1"/>
            </p:cNvSpPr>
            <p:nvPr/>
          </p:nvSpPr>
          <p:spPr bwMode="auto">
            <a:xfrm>
              <a:off x="3448349" y="3852576"/>
              <a:ext cx="361392" cy="448460"/>
            </a:xfrm>
            <a:custGeom>
              <a:avLst/>
              <a:gdLst>
                <a:gd name="T0" fmla="*/ 41 w 128"/>
                <a:gd name="T1" fmla="*/ 159 h 159"/>
                <a:gd name="T2" fmla="*/ 39 w 128"/>
                <a:gd name="T3" fmla="*/ 159 h 159"/>
                <a:gd name="T4" fmla="*/ 37 w 128"/>
                <a:gd name="T5" fmla="*/ 158 h 159"/>
                <a:gd name="T6" fmla="*/ 29 w 128"/>
                <a:gd name="T7" fmla="*/ 145 h 159"/>
                <a:gd name="T8" fmla="*/ 28 w 128"/>
                <a:gd name="T9" fmla="*/ 139 h 159"/>
                <a:gd name="T10" fmla="*/ 27 w 128"/>
                <a:gd name="T11" fmla="*/ 132 h 159"/>
                <a:gd name="T12" fmla="*/ 19 w 128"/>
                <a:gd name="T13" fmla="*/ 116 h 159"/>
                <a:gd name="T14" fmla="*/ 17 w 128"/>
                <a:gd name="T15" fmla="*/ 112 h 159"/>
                <a:gd name="T16" fmla="*/ 16 w 128"/>
                <a:gd name="T17" fmla="*/ 110 h 159"/>
                <a:gd name="T18" fmla="*/ 6 w 128"/>
                <a:gd name="T19" fmla="*/ 92 h 159"/>
                <a:gd name="T20" fmla="*/ 0 w 128"/>
                <a:gd name="T21" fmla="*/ 64 h 159"/>
                <a:gd name="T22" fmla="*/ 0 w 128"/>
                <a:gd name="T23" fmla="*/ 60 h 159"/>
                <a:gd name="T24" fmla="*/ 6 w 128"/>
                <a:gd name="T25" fmla="*/ 35 h 159"/>
                <a:gd name="T26" fmla="*/ 19 w 128"/>
                <a:gd name="T27" fmla="*/ 18 h 159"/>
                <a:gd name="T28" fmla="*/ 60 w 128"/>
                <a:gd name="T29" fmla="*/ 0 h 159"/>
                <a:gd name="T30" fmla="*/ 65 w 128"/>
                <a:gd name="T31" fmla="*/ 0 h 159"/>
                <a:gd name="T32" fmla="*/ 109 w 128"/>
                <a:gd name="T33" fmla="*/ 18 h 159"/>
                <a:gd name="T34" fmla="*/ 128 w 128"/>
                <a:gd name="T35" fmla="*/ 62 h 159"/>
                <a:gd name="T36" fmla="*/ 128 w 128"/>
                <a:gd name="T37" fmla="*/ 64 h 159"/>
                <a:gd name="T38" fmla="*/ 114 w 128"/>
                <a:gd name="T39" fmla="*/ 107 h 159"/>
                <a:gd name="T40" fmla="*/ 111 w 128"/>
                <a:gd name="T41" fmla="*/ 112 h 159"/>
                <a:gd name="T42" fmla="*/ 109 w 128"/>
                <a:gd name="T43" fmla="*/ 116 h 159"/>
                <a:gd name="T44" fmla="*/ 101 w 128"/>
                <a:gd name="T45" fmla="*/ 132 h 159"/>
                <a:gd name="T46" fmla="*/ 100 w 128"/>
                <a:gd name="T47" fmla="*/ 139 h 159"/>
                <a:gd name="T48" fmla="*/ 92 w 128"/>
                <a:gd name="T49" fmla="*/ 158 h 159"/>
                <a:gd name="T50" fmla="*/ 90 w 128"/>
                <a:gd name="T51" fmla="*/ 159 h 159"/>
                <a:gd name="T52" fmla="*/ 86 w 128"/>
                <a:gd name="T53" fmla="*/ 159 h 159"/>
                <a:gd name="T54" fmla="*/ 73 w 128"/>
                <a:gd name="T55" fmla="*/ 159 h 159"/>
                <a:gd name="T56" fmla="*/ 60 w 128"/>
                <a:gd name="T57" fmla="*/ 159 h 159"/>
                <a:gd name="T58" fmla="*/ 41 w 128"/>
                <a:gd name="T59" fmla="*/ 159 h 159"/>
                <a:gd name="T60" fmla="*/ 65 w 128"/>
                <a:gd name="T61" fmla="*/ 11 h 159"/>
                <a:gd name="T62" fmla="*/ 61 w 128"/>
                <a:gd name="T63" fmla="*/ 11 h 159"/>
                <a:gd name="T64" fmla="*/ 27 w 128"/>
                <a:gd name="T65" fmla="*/ 26 h 159"/>
                <a:gd name="T66" fmla="*/ 16 w 128"/>
                <a:gd name="T67" fmla="*/ 40 h 159"/>
                <a:gd name="T68" fmla="*/ 11 w 128"/>
                <a:gd name="T69" fmla="*/ 60 h 159"/>
                <a:gd name="T70" fmla="*/ 11 w 128"/>
                <a:gd name="T71" fmla="*/ 64 h 159"/>
                <a:gd name="T72" fmla="*/ 16 w 128"/>
                <a:gd name="T73" fmla="*/ 87 h 159"/>
                <a:gd name="T74" fmla="*/ 25 w 128"/>
                <a:gd name="T75" fmla="*/ 105 h 159"/>
                <a:gd name="T76" fmla="*/ 27 w 128"/>
                <a:gd name="T77" fmla="*/ 107 h 159"/>
                <a:gd name="T78" fmla="*/ 29 w 128"/>
                <a:gd name="T79" fmla="*/ 111 h 159"/>
                <a:gd name="T80" fmla="*/ 37 w 128"/>
                <a:gd name="T81" fmla="*/ 129 h 159"/>
                <a:gd name="T82" fmla="*/ 39 w 128"/>
                <a:gd name="T83" fmla="*/ 138 h 159"/>
                <a:gd name="T84" fmla="*/ 40 w 128"/>
                <a:gd name="T85" fmla="*/ 143 h 159"/>
                <a:gd name="T86" fmla="*/ 43 w 128"/>
                <a:gd name="T87" fmla="*/ 148 h 159"/>
                <a:gd name="T88" fmla="*/ 60 w 128"/>
                <a:gd name="T89" fmla="*/ 148 h 159"/>
                <a:gd name="T90" fmla="*/ 73 w 128"/>
                <a:gd name="T91" fmla="*/ 148 h 159"/>
                <a:gd name="T92" fmla="*/ 86 w 128"/>
                <a:gd name="T93" fmla="*/ 148 h 159"/>
                <a:gd name="T94" fmla="*/ 89 w 128"/>
                <a:gd name="T95" fmla="*/ 138 h 159"/>
                <a:gd name="T96" fmla="*/ 91 w 128"/>
                <a:gd name="T97" fmla="*/ 128 h 159"/>
                <a:gd name="T98" fmla="*/ 99 w 128"/>
                <a:gd name="T99" fmla="*/ 111 h 159"/>
                <a:gd name="T100" fmla="*/ 101 w 128"/>
                <a:gd name="T101" fmla="*/ 107 h 159"/>
                <a:gd name="T102" fmla="*/ 104 w 128"/>
                <a:gd name="T103" fmla="*/ 101 h 159"/>
                <a:gd name="T104" fmla="*/ 117 w 128"/>
                <a:gd name="T105" fmla="*/ 63 h 159"/>
                <a:gd name="T106" fmla="*/ 117 w 128"/>
                <a:gd name="T107" fmla="*/ 62 h 159"/>
                <a:gd name="T108" fmla="*/ 102 w 128"/>
                <a:gd name="T109" fmla="*/ 26 h 159"/>
                <a:gd name="T110" fmla="*/ 65 w 128"/>
                <a:gd name="T111" fmla="*/ 1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59">
                  <a:moveTo>
                    <a:pt x="41" y="159"/>
                  </a:moveTo>
                  <a:cubicBezTo>
                    <a:pt x="39" y="159"/>
                    <a:pt x="39" y="159"/>
                    <a:pt x="39" y="159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3" y="155"/>
                    <a:pt x="29" y="151"/>
                    <a:pt x="29" y="145"/>
                  </a:cubicBezTo>
                  <a:cubicBezTo>
                    <a:pt x="28" y="143"/>
                    <a:pt x="28" y="141"/>
                    <a:pt x="28" y="139"/>
                  </a:cubicBezTo>
                  <a:cubicBezTo>
                    <a:pt x="28" y="137"/>
                    <a:pt x="27" y="134"/>
                    <a:pt x="27" y="132"/>
                  </a:cubicBezTo>
                  <a:cubicBezTo>
                    <a:pt x="25" y="126"/>
                    <a:pt x="22" y="121"/>
                    <a:pt x="19" y="116"/>
                  </a:cubicBezTo>
                  <a:cubicBezTo>
                    <a:pt x="19" y="115"/>
                    <a:pt x="18" y="114"/>
                    <a:pt x="17" y="112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12" y="104"/>
                    <a:pt x="9" y="98"/>
                    <a:pt x="6" y="92"/>
                  </a:cubicBezTo>
                  <a:cubicBezTo>
                    <a:pt x="3" y="84"/>
                    <a:pt x="1" y="76"/>
                    <a:pt x="0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1"/>
                    <a:pt x="2" y="43"/>
                    <a:pt x="6" y="35"/>
                  </a:cubicBezTo>
                  <a:cubicBezTo>
                    <a:pt x="9" y="28"/>
                    <a:pt x="14" y="23"/>
                    <a:pt x="19" y="18"/>
                  </a:cubicBezTo>
                  <a:cubicBezTo>
                    <a:pt x="30" y="6"/>
                    <a:pt x="44" y="0"/>
                    <a:pt x="6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3" y="1"/>
                    <a:pt x="98" y="7"/>
                    <a:pt x="109" y="18"/>
                  </a:cubicBezTo>
                  <a:cubicBezTo>
                    <a:pt x="121" y="30"/>
                    <a:pt x="128" y="44"/>
                    <a:pt x="128" y="6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7" y="82"/>
                    <a:pt x="120" y="95"/>
                    <a:pt x="114" y="107"/>
                  </a:cubicBezTo>
                  <a:cubicBezTo>
                    <a:pt x="113" y="108"/>
                    <a:pt x="112" y="110"/>
                    <a:pt x="111" y="112"/>
                  </a:cubicBezTo>
                  <a:cubicBezTo>
                    <a:pt x="110" y="113"/>
                    <a:pt x="110" y="114"/>
                    <a:pt x="109" y="116"/>
                  </a:cubicBezTo>
                  <a:cubicBezTo>
                    <a:pt x="106" y="121"/>
                    <a:pt x="103" y="126"/>
                    <a:pt x="101" y="132"/>
                  </a:cubicBezTo>
                  <a:cubicBezTo>
                    <a:pt x="101" y="134"/>
                    <a:pt x="100" y="137"/>
                    <a:pt x="100" y="139"/>
                  </a:cubicBezTo>
                  <a:cubicBezTo>
                    <a:pt x="99" y="146"/>
                    <a:pt x="98" y="154"/>
                    <a:pt x="92" y="158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86" y="159"/>
                    <a:pt x="86" y="159"/>
                    <a:pt x="86" y="159"/>
                  </a:cubicBezTo>
                  <a:cubicBezTo>
                    <a:pt x="82" y="159"/>
                    <a:pt x="77" y="159"/>
                    <a:pt x="73" y="159"/>
                  </a:cubicBezTo>
                  <a:cubicBezTo>
                    <a:pt x="69" y="159"/>
                    <a:pt x="64" y="159"/>
                    <a:pt x="60" y="159"/>
                  </a:cubicBezTo>
                  <a:cubicBezTo>
                    <a:pt x="53" y="159"/>
                    <a:pt x="47" y="159"/>
                    <a:pt x="41" y="159"/>
                  </a:cubicBezTo>
                  <a:close/>
                  <a:moveTo>
                    <a:pt x="65" y="11"/>
                  </a:moveTo>
                  <a:cubicBezTo>
                    <a:pt x="61" y="11"/>
                    <a:pt x="61" y="11"/>
                    <a:pt x="61" y="11"/>
                  </a:cubicBezTo>
                  <a:cubicBezTo>
                    <a:pt x="47" y="11"/>
                    <a:pt x="36" y="16"/>
                    <a:pt x="27" y="26"/>
                  </a:cubicBezTo>
                  <a:cubicBezTo>
                    <a:pt x="23" y="30"/>
                    <a:pt x="19" y="34"/>
                    <a:pt x="16" y="40"/>
                  </a:cubicBezTo>
                  <a:cubicBezTo>
                    <a:pt x="13" y="47"/>
                    <a:pt x="12" y="53"/>
                    <a:pt x="11" y="60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74"/>
                    <a:pt x="13" y="81"/>
                    <a:pt x="16" y="87"/>
                  </a:cubicBezTo>
                  <a:cubicBezTo>
                    <a:pt x="19" y="93"/>
                    <a:pt x="22" y="99"/>
                    <a:pt x="25" y="105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7" y="108"/>
                    <a:pt x="28" y="109"/>
                    <a:pt x="29" y="111"/>
                  </a:cubicBezTo>
                  <a:cubicBezTo>
                    <a:pt x="32" y="116"/>
                    <a:pt x="36" y="122"/>
                    <a:pt x="37" y="129"/>
                  </a:cubicBezTo>
                  <a:cubicBezTo>
                    <a:pt x="38" y="132"/>
                    <a:pt x="39" y="135"/>
                    <a:pt x="39" y="138"/>
                  </a:cubicBezTo>
                  <a:cubicBezTo>
                    <a:pt x="39" y="140"/>
                    <a:pt x="39" y="141"/>
                    <a:pt x="40" y="143"/>
                  </a:cubicBezTo>
                  <a:cubicBezTo>
                    <a:pt x="40" y="145"/>
                    <a:pt x="41" y="147"/>
                    <a:pt x="43" y="148"/>
                  </a:cubicBezTo>
                  <a:cubicBezTo>
                    <a:pt x="48" y="148"/>
                    <a:pt x="54" y="148"/>
                    <a:pt x="60" y="148"/>
                  </a:cubicBezTo>
                  <a:cubicBezTo>
                    <a:pt x="64" y="148"/>
                    <a:pt x="69" y="148"/>
                    <a:pt x="73" y="148"/>
                  </a:cubicBezTo>
                  <a:cubicBezTo>
                    <a:pt x="77" y="148"/>
                    <a:pt x="82" y="148"/>
                    <a:pt x="86" y="148"/>
                  </a:cubicBezTo>
                  <a:cubicBezTo>
                    <a:pt x="88" y="146"/>
                    <a:pt x="88" y="142"/>
                    <a:pt x="89" y="138"/>
                  </a:cubicBezTo>
                  <a:cubicBezTo>
                    <a:pt x="89" y="134"/>
                    <a:pt x="90" y="131"/>
                    <a:pt x="91" y="128"/>
                  </a:cubicBezTo>
                  <a:cubicBezTo>
                    <a:pt x="93" y="122"/>
                    <a:pt x="96" y="116"/>
                    <a:pt x="99" y="111"/>
                  </a:cubicBezTo>
                  <a:cubicBezTo>
                    <a:pt x="100" y="109"/>
                    <a:pt x="101" y="108"/>
                    <a:pt x="101" y="107"/>
                  </a:cubicBezTo>
                  <a:cubicBezTo>
                    <a:pt x="102" y="105"/>
                    <a:pt x="103" y="103"/>
                    <a:pt x="104" y="101"/>
                  </a:cubicBezTo>
                  <a:cubicBezTo>
                    <a:pt x="110" y="90"/>
                    <a:pt x="116" y="79"/>
                    <a:pt x="117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7" y="48"/>
                    <a:pt x="111" y="36"/>
                    <a:pt x="102" y="26"/>
                  </a:cubicBezTo>
                  <a:cubicBezTo>
                    <a:pt x="92" y="17"/>
                    <a:pt x="80" y="12"/>
                    <a:pt x="65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1132671" y="4005064"/>
            <a:ext cx="4800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本地生活服务涉及很广，如何快速获取大量的合作资源，并快速开发上线呢？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2798" y="40502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6972435" cy="582613"/>
          </a:xfrm>
        </p:spPr>
        <p:txBody>
          <a:bodyPr/>
          <a:lstStyle/>
          <a:p>
            <a:r>
              <a:rPr lang="en-US" altLang="zh-CN" dirty="0"/>
              <a:t>Step.2 </a:t>
            </a:r>
            <a:r>
              <a:rPr lang="zh-CN" altLang="en-US" dirty="0"/>
              <a:t>增值服务</a:t>
            </a:r>
            <a:r>
              <a:rPr lang="en-US" altLang="zh-CN" dirty="0"/>
              <a:t>——</a:t>
            </a:r>
            <a:r>
              <a:rPr lang="zh-CN" altLang="en-US" dirty="0"/>
              <a:t>打造本地生活门户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5885934" y="2135214"/>
            <a:ext cx="954000" cy="954000"/>
            <a:chOff x="712954" y="3319627"/>
            <a:chExt cx="954000" cy="95400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54" y="3319627"/>
              <a:ext cx="954000" cy="95400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797722" y="3678734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一卡通业务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88165" y="2131167"/>
            <a:ext cx="952500" cy="952500"/>
            <a:chOff x="2179762" y="2453218"/>
            <a:chExt cx="952500" cy="95250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5885934" y="4737251"/>
            <a:ext cx="3312368" cy="75122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889629" y="4864052"/>
            <a:ext cx="3304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885934" y="2026794"/>
            <a:ext cx="3312368" cy="265871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7488896" y="2140061"/>
            <a:ext cx="952500" cy="952500"/>
            <a:chOff x="2179762" y="2453218"/>
            <a:chExt cx="952500" cy="952500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59" name="矩形 58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公积金查询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89628" y="2124642"/>
            <a:ext cx="951058" cy="957155"/>
            <a:chOff x="7547138" y="2340666"/>
            <a:chExt cx="951058" cy="95715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61" name="矩形 60"/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违章处理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695555" y="3191016"/>
            <a:ext cx="952500" cy="952500"/>
            <a:chOff x="2179762" y="2453218"/>
            <a:chExt cx="952500" cy="952500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74" name="矩形 73"/>
            <p:cNvSpPr/>
            <p:nvPr/>
          </p:nvSpPr>
          <p:spPr>
            <a:xfrm>
              <a:off x="2316388" y="2990267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火车票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496286" y="3199910"/>
            <a:ext cx="952500" cy="952500"/>
            <a:chOff x="2179762" y="2453218"/>
            <a:chExt cx="952500" cy="952500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82" name="矩形 81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话费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充值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297018" y="3184491"/>
            <a:ext cx="951058" cy="957155"/>
            <a:chOff x="7547138" y="2340666"/>
            <a:chExt cx="951058" cy="957155"/>
          </a:xfrm>
        </p:grpSpPr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88" name="矩形 87"/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缴费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5901932" y="3183683"/>
            <a:ext cx="952500" cy="952500"/>
            <a:chOff x="2179762" y="2453218"/>
            <a:chExt cx="952500" cy="952500"/>
          </a:xfrm>
        </p:grpSpPr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91" name="矩形 90"/>
            <p:cNvSpPr/>
            <p:nvPr/>
          </p:nvSpPr>
          <p:spPr>
            <a:xfrm>
              <a:off x="2316388" y="2986567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电影票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10204151" y="2025031"/>
            <a:ext cx="1480400" cy="46929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社保或其服务商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10204151" y="2728582"/>
            <a:ext cx="1480400" cy="46929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交警或其服务商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10204152" y="3426992"/>
            <a:ext cx="1480400" cy="46929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生活缴费服务商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32043" y="1628800"/>
            <a:ext cx="470904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平台技术，服务提供商可以自主开发应用并入驻到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中自主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运营，从而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降低合作门槛，有助于快速整合资源；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32346" y="3326052"/>
            <a:ext cx="4631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收益绑定后，服务提供商将有动力提高用户体验，从而保证整个平台的用户体验；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5" y="1811543"/>
            <a:ext cx="397024" cy="397024"/>
          </a:xfrm>
          <a:prstGeom prst="rect">
            <a:avLst/>
          </a:prstGeom>
        </p:spPr>
      </p:pic>
      <p:grpSp>
        <p:nvGrpSpPr>
          <p:cNvPr id="112" name="组合 111"/>
          <p:cNvGrpSpPr/>
          <p:nvPr/>
        </p:nvGrpSpPr>
        <p:grpSpPr>
          <a:xfrm>
            <a:off x="528702" y="3505892"/>
            <a:ext cx="361069" cy="347180"/>
            <a:chOff x="2291832" y="5006012"/>
            <a:chExt cx="307005" cy="295196"/>
          </a:xfrm>
        </p:grpSpPr>
        <p:sp>
          <p:nvSpPr>
            <p:cNvPr id="109" name="Freeform 289"/>
            <p:cNvSpPr>
              <a:spLocks noEditPoints="1"/>
            </p:cNvSpPr>
            <p:nvPr/>
          </p:nvSpPr>
          <p:spPr bwMode="auto">
            <a:xfrm>
              <a:off x="2394167" y="5065050"/>
              <a:ext cx="99711" cy="174494"/>
            </a:xfrm>
            <a:custGeom>
              <a:avLst/>
              <a:gdLst>
                <a:gd name="T0" fmla="*/ 12 w 32"/>
                <a:gd name="T1" fmla="*/ 42 h 56"/>
                <a:gd name="T2" fmla="*/ 6 w 32"/>
                <a:gd name="T3" fmla="*/ 39 h 56"/>
                <a:gd name="T4" fmla="*/ 4 w 32"/>
                <a:gd name="T5" fmla="*/ 38 h 56"/>
                <a:gd name="T6" fmla="*/ 1 w 32"/>
                <a:gd name="T7" fmla="*/ 39 h 56"/>
                <a:gd name="T8" fmla="*/ 1 w 32"/>
                <a:gd name="T9" fmla="*/ 39 h 56"/>
                <a:gd name="T10" fmla="*/ 0 w 32"/>
                <a:gd name="T11" fmla="*/ 41 h 56"/>
                <a:gd name="T12" fmla="*/ 1 w 32"/>
                <a:gd name="T13" fmla="*/ 44 h 56"/>
                <a:gd name="T14" fmla="*/ 12 w 32"/>
                <a:gd name="T15" fmla="*/ 49 h 56"/>
                <a:gd name="T16" fmla="*/ 13 w 32"/>
                <a:gd name="T17" fmla="*/ 49 h 56"/>
                <a:gd name="T18" fmla="*/ 13 w 32"/>
                <a:gd name="T19" fmla="*/ 53 h 56"/>
                <a:gd name="T20" fmla="*/ 16 w 32"/>
                <a:gd name="T21" fmla="*/ 56 h 56"/>
                <a:gd name="T22" fmla="*/ 16 w 32"/>
                <a:gd name="T23" fmla="*/ 56 h 56"/>
                <a:gd name="T24" fmla="*/ 20 w 32"/>
                <a:gd name="T25" fmla="*/ 53 h 56"/>
                <a:gd name="T26" fmla="*/ 20 w 32"/>
                <a:gd name="T27" fmla="*/ 49 h 56"/>
                <a:gd name="T28" fmla="*/ 20 w 32"/>
                <a:gd name="T29" fmla="*/ 49 h 56"/>
                <a:gd name="T30" fmla="*/ 32 w 32"/>
                <a:gd name="T31" fmla="*/ 37 h 56"/>
                <a:gd name="T32" fmla="*/ 20 w 32"/>
                <a:gd name="T33" fmla="*/ 25 h 56"/>
                <a:gd name="T34" fmla="*/ 20 w 32"/>
                <a:gd name="T35" fmla="*/ 24 h 56"/>
                <a:gd name="T36" fmla="*/ 20 w 32"/>
                <a:gd name="T37" fmla="*/ 13 h 56"/>
                <a:gd name="T38" fmla="*/ 20 w 32"/>
                <a:gd name="T39" fmla="*/ 13 h 56"/>
                <a:gd name="T40" fmla="*/ 25 w 32"/>
                <a:gd name="T41" fmla="*/ 15 h 56"/>
                <a:gd name="T42" fmla="*/ 26 w 32"/>
                <a:gd name="T43" fmla="*/ 15 h 56"/>
                <a:gd name="T44" fmla="*/ 29 w 32"/>
                <a:gd name="T45" fmla="*/ 14 h 56"/>
                <a:gd name="T46" fmla="*/ 29 w 32"/>
                <a:gd name="T47" fmla="*/ 14 h 56"/>
                <a:gd name="T48" fmla="*/ 30 w 32"/>
                <a:gd name="T49" fmla="*/ 11 h 56"/>
                <a:gd name="T50" fmla="*/ 28 w 32"/>
                <a:gd name="T51" fmla="*/ 9 h 56"/>
                <a:gd name="T52" fmla="*/ 20 w 32"/>
                <a:gd name="T53" fmla="*/ 6 h 56"/>
                <a:gd name="T54" fmla="*/ 20 w 32"/>
                <a:gd name="T55" fmla="*/ 6 h 56"/>
                <a:gd name="T56" fmla="*/ 20 w 32"/>
                <a:gd name="T57" fmla="*/ 4 h 56"/>
                <a:gd name="T58" fmla="*/ 16 w 32"/>
                <a:gd name="T59" fmla="*/ 0 h 56"/>
                <a:gd name="T60" fmla="*/ 16 w 32"/>
                <a:gd name="T61" fmla="*/ 0 h 56"/>
                <a:gd name="T62" fmla="*/ 13 w 32"/>
                <a:gd name="T63" fmla="*/ 4 h 56"/>
                <a:gd name="T64" fmla="*/ 13 w 32"/>
                <a:gd name="T65" fmla="*/ 6 h 56"/>
                <a:gd name="T66" fmla="*/ 12 w 32"/>
                <a:gd name="T67" fmla="*/ 6 h 56"/>
                <a:gd name="T68" fmla="*/ 2 w 32"/>
                <a:gd name="T69" fmla="*/ 17 h 56"/>
                <a:gd name="T70" fmla="*/ 12 w 32"/>
                <a:gd name="T71" fmla="*/ 30 h 56"/>
                <a:gd name="T72" fmla="*/ 13 w 32"/>
                <a:gd name="T73" fmla="*/ 30 h 56"/>
                <a:gd name="T74" fmla="*/ 13 w 32"/>
                <a:gd name="T75" fmla="*/ 42 h 56"/>
                <a:gd name="T76" fmla="*/ 12 w 32"/>
                <a:gd name="T77" fmla="*/ 42 h 56"/>
                <a:gd name="T78" fmla="*/ 20 w 32"/>
                <a:gd name="T79" fmla="*/ 32 h 56"/>
                <a:gd name="T80" fmla="*/ 21 w 32"/>
                <a:gd name="T81" fmla="*/ 32 h 56"/>
                <a:gd name="T82" fmla="*/ 24 w 32"/>
                <a:gd name="T83" fmla="*/ 37 h 56"/>
                <a:gd name="T84" fmla="*/ 20 w 32"/>
                <a:gd name="T85" fmla="*/ 42 h 56"/>
                <a:gd name="T86" fmla="*/ 20 w 32"/>
                <a:gd name="T87" fmla="*/ 42 h 56"/>
                <a:gd name="T88" fmla="*/ 20 w 32"/>
                <a:gd name="T89" fmla="*/ 32 h 56"/>
                <a:gd name="T90" fmla="*/ 12 w 32"/>
                <a:gd name="T91" fmla="*/ 22 h 56"/>
                <a:gd name="T92" fmla="*/ 9 w 32"/>
                <a:gd name="T93" fmla="*/ 17 h 56"/>
                <a:gd name="T94" fmla="*/ 12 w 32"/>
                <a:gd name="T95" fmla="*/ 14 h 56"/>
                <a:gd name="T96" fmla="*/ 13 w 32"/>
                <a:gd name="T97" fmla="*/ 14 h 56"/>
                <a:gd name="T98" fmla="*/ 13 w 32"/>
                <a:gd name="T99" fmla="*/ 22 h 56"/>
                <a:gd name="T100" fmla="*/ 12 w 32"/>
                <a:gd name="T101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" h="56">
                  <a:moveTo>
                    <a:pt x="12" y="42"/>
                  </a:moveTo>
                  <a:cubicBezTo>
                    <a:pt x="10" y="41"/>
                    <a:pt x="7" y="40"/>
                    <a:pt x="6" y="39"/>
                  </a:cubicBezTo>
                  <a:cubicBezTo>
                    <a:pt x="5" y="38"/>
                    <a:pt x="4" y="38"/>
                    <a:pt x="4" y="38"/>
                  </a:cubicBezTo>
                  <a:cubicBezTo>
                    <a:pt x="3" y="38"/>
                    <a:pt x="2" y="38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4" y="47"/>
                    <a:pt x="8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5"/>
                    <a:pt x="14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56"/>
                    <a:pt x="20" y="55"/>
                    <a:pt x="20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7" y="48"/>
                    <a:pt x="32" y="44"/>
                    <a:pt x="32" y="37"/>
                  </a:cubicBezTo>
                  <a:cubicBezTo>
                    <a:pt x="32" y="29"/>
                    <a:pt x="26" y="26"/>
                    <a:pt x="20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2" y="14"/>
                    <a:pt x="23" y="14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7" y="15"/>
                    <a:pt x="29" y="15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30" y="10"/>
                    <a:pt x="29" y="9"/>
                    <a:pt x="28" y="9"/>
                  </a:cubicBezTo>
                  <a:cubicBezTo>
                    <a:pt x="26" y="7"/>
                    <a:pt x="23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3" y="2"/>
                    <a:pt x="13" y="4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6" y="8"/>
                    <a:pt x="2" y="12"/>
                    <a:pt x="2" y="17"/>
                  </a:cubicBezTo>
                  <a:cubicBezTo>
                    <a:pt x="2" y="23"/>
                    <a:pt x="5" y="27"/>
                    <a:pt x="12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2" y="42"/>
                  </a:lnTo>
                  <a:close/>
                  <a:moveTo>
                    <a:pt x="20" y="32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3" y="34"/>
                    <a:pt x="24" y="35"/>
                    <a:pt x="24" y="37"/>
                  </a:cubicBezTo>
                  <a:cubicBezTo>
                    <a:pt x="24" y="39"/>
                    <a:pt x="23" y="41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lnTo>
                    <a:pt x="20" y="32"/>
                  </a:lnTo>
                  <a:close/>
                  <a:moveTo>
                    <a:pt x="12" y="22"/>
                  </a:moveTo>
                  <a:cubicBezTo>
                    <a:pt x="10" y="20"/>
                    <a:pt x="9" y="19"/>
                    <a:pt x="9" y="17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12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90"/>
            <p:cNvSpPr>
              <a:spLocks/>
            </p:cNvSpPr>
            <p:nvPr/>
          </p:nvSpPr>
          <p:spPr bwMode="auto">
            <a:xfrm>
              <a:off x="2301016" y="5006012"/>
              <a:ext cx="297821" cy="158751"/>
            </a:xfrm>
            <a:custGeom>
              <a:avLst/>
              <a:gdLst>
                <a:gd name="T0" fmla="*/ 94 w 96"/>
                <a:gd name="T1" fmla="*/ 17 h 51"/>
                <a:gd name="T2" fmla="*/ 91 w 96"/>
                <a:gd name="T3" fmla="*/ 17 h 51"/>
                <a:gd name="T4" fmla="*/ 84 w 96"/>
                <a:gd name="T5" fmla="*/ 21 h 51"/>
                <a:gd name="T6" fmla="*/ 46 w 96"/>
                <a:gd name="T7" fmla="*/ 0 h 51"/>
                <a:gd name="T8" fmla="*/ 0 w 96"/>
                <a:gd name="T9" fmla="*/ 46 h 51"/>
                <a:gd name="T10" fmla="*/ 5 w 96"/>
                <a:gd name="T11" fmla="*/ 51 h 51"/>
                <a:gd name="T12" fmla="*/ 10 w 96"/>
                <a:gd name="T13" fmla="*/ 46 h 51"/>
                <a:gd name="T14" fmla="*/ 46 w 96"/>
                <a:gd name="T15" fmla="*/ 10 h 51"/>
                <a:gd name="T16" fmla="*/ 75 w 96"/>
                <a:gd name="T17" fmla="*/ 26 h 51"/>
                <a:gd name="T18" fmla="*/ 69 w 96"/>
                <a:gd name="T19" fmla="*/ 29 h 51"/>
                <a:gd name="T20" fmla="*/ 67 w 96"/>
                <a:gd name="T21" fmla="*/ 32 h 51"/>
                <a:gd name="T22" fmla="*/ 70 w 96"/>
                <a:gd name="T23" fmla="*/ 35 h 51"/>
                <a:gd name="T24" fmla="*/ 86 w 96"/>
                <a:gd name="T25" fmla="*/ 40 h 51"/>
                <a:gd name="T26" fmla="*/ 87 w 96"/>
                <a:gd name="T27" fmla="*/ 40 h 51"/>
                <a:gd name="T28" fmla="*/ 89 w 96"/>
                <a:gd name="T29" fmla="*/ 40 h 51"/>
                <a:gd name="T30" fmla="*/ 90 w 96"/>
                <a:gd name="T31" fmla="*/ 38 h 51"/>
                <a:gd name="T32" fmla="*/ 95 w 96"/>
                <a:gd name="T33" fmla="*/ 21 h 51"/>
                <a:gd name="T34" fmla="*/ 94 w 96"/>
                <a:gd name="T35" fmla="*/ 1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51">
                  <a:moveTo>
                    <a:pt x="94" y="17"/>
                  </a:moveTo>
                  <a:cubicBezTo>
                    <a:pt x="93" y="16"/>
                    <a:pt x="92" y="16"/>
                    <a:pt x="91" y="17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76" y="8"/>
                    <a:pt x="61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48"/>
                    <a:pt x="2" y="51"/>
                    <a:pt x="5" y="51"/>
                  </a:cubicBezTo>
                  <a:cubicBezTo>
                    <a:pt x="8" y="51"/>
                    <a:pt x="10" y="48"/>
                    <a:pt x="10" y="46"/>
                  </a:cubicBezTo>
                  <a:cubicBezTo>
                    <a:pt x="10" y="26"/>
                    <a:pt x="26" y="10"/>
                    <a:pt x="46" y="10"/>
                  </a:cubicBezTo>
                  <a:cubicBezTo>
                    <a:pt x="58" y="10"/>
                    <a:pt x="69" y="16"/>
                    <a:pt x="75" y="26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8" y="30"/>
                    <a:pt x="67" y="31"/>
                    <a:pt x="67" y="32"/>
                  </a:cubicBezTo>
                  <a:cubicBezTo>
                    <a:pt x="67" y="33"/>
                    <a:pt x="68" y="35"/>
                    <a:pt x="70" y="35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40"/>
                    <a:pt x="88" y="40"/>
                    <a:pt x="89" y="40"/>
                  </a:cubicBezTo>
                  <a:cubicBezTo>
                    <a:pt x="90" y="39"/>
                    <a:pt x="90" y="38"/>
                    <a:pt x="90" y="38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6" y="19"/>
                    <a:pt x="95" y="18"/>
                    <a:pt x="9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91"/>
            <p:cNvSpPr>
              <a:spLocks/>
            </p:cNvSpPr>
            <p:nvPr/>
          </p:nvSpPr>
          <p:spPr bwMode="auto">
            <a:xfrm>
              <a:off x="2291832" y="5146394"/>
              <a:ext cx="295197" cy="154814"/>
            </a:xfrm>
            <a:custGeom>
              <a:avLst/>
              <a:gdLst>
                <a:gd name="T0" fmla="*/ 90 w 95"/>
                <a:gd name="T1" fmla="*/ 0 h 50"/>
                <a:gd name="T2" fmla="*/ 85 w 95"/>
                <a:gd name="T3" fmla="*/ 5 h 50"/>
                <a:gd name="T4" fmla="*/ 50 w 95"/>
                <a:gd name="T5" fmla="*/ 40 h 50"/>
                <a:gd name="T6" fmla="*/ 20 w 95"/>
                <a:gd name="T7" fmla="*/ 25 h 50"/>
                <a:gd name="T8" fmla="*/ 27 w 95"/>
                <a:gd name="T9" fmla="*/ 21 h 50"/>
                <a:gd name="T10" fmla="*/ 28 w 95"/>
                <a:gd name="T11" fmla="*/ 18 h 50"/>
                <a:gd name="T12" fmla="*/ 26 w 95"/>
                <a:gd name="T13" fmla="*/ 15 h 50"/>
                <a:gd name="T14" fmla="*/ 9 w 95"/>
                <a:gd name="T15" fmla="*/ 10 h 50"/>
                <a:gd name="T16" fmla="*/ 8 w 95"/>
                <a:gd name="T17" fmla="*/ 10 h 50"/>
                <a:gd name="T18" fmla="*/ 7 w 95"/>
                <a:gd name="T19" fmla="*/ 11 h 50"/>
                <a:gd name="T20" fmla="*/ 5 w 95"/>
                <a:gd name="T21" fmla="*/ 13 h 50"/>
                <a:gd name="T22" fmla="*/ 0 w 95"/>
                <a:gd name="T23" fmla="*/ 29 h 50"/>
                <a:gd name="T24" fmla="*/ 1 w 95"/>
                <a:gd name="T25" fmla="*/ 33 h 50"/>
                <a:gd name="T26" fmla="*/ 5 w 95"/>
                <a:gd name="T27" fmla="*/ 33 h 50"/>
                <a:gd name="T28" fmla="*/ 12 w 95"/>
                <a:gd name="T29" fmla="*/ 29 h 50"/>
                <a:gd name="T30" fmla="*/ 50 w 95"/>
                <a:gd name="T31" fmla="*/ 50 h 50"/>
                <a:gd name="T32" fmla="*/ 95 w 95"/>
                <a:gd name="T33" fmla="*/ 5 h 50"/>
                <a:gd name="T34" fmla="*/ 90 w 95"/>
                <a:gd name="T3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50">
                  <a:moveTo>
                    <a:pt x="90" y="0"/>
                  </a:moveTo>
                  <a:cubicBezTo>
                    <a:pt x="88" y="0"/>
                    <a:pt x="85" y="2"/>
                    <a:pt x="85" y="5"/>
                  </a:cubicBezTo>
                  <a:cubicBezTo>
                    <a:pt x="85" y="24"/>
                    <a:pt x="69" y="40"/>
                    <a:pt x="50" y="40"/>
                  </a:cubicBezTo>
                  <a:cubicBezTo>
                    <a:pt x="38" y="40"/>
                    <a:pt x="27" y="34"/>
                    <a:pt x="20" y="2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19"/>
                    <a:pt x="28" y="18"/>
                  </a:cubicBezTo>
                  <a:cubicBezTo>
                    <a:pt x="28" y="17"/>
                    <a:pt x="27" y="16"/>
                    <a:pt x="26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7" y="10"/>
                    <a:pt x="7" y="11"/>
                  </a:cubicBezTo>
                  <a:cubicBezTo>
                    <a:pt x="6" y="11"/>
                    <a:pt x="5" y="12"/>
                    <a:pt x="5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0" y="32"/>
                    <a:pt x="1" y="33"/>
                  </a:cubicBezTo>
                  <a:cubicBezTo>
                    <a:pt x="2" y="34"/>
                    <a:pt x="4" y="34"/>
                    <a:pt x="5" y="33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0" y="42"/>
                    <a:pt x="34" y="50"/>
                    <a:pt x="50" y="50"/>
                  </a:cubicBezTo>
                  <a:cubicBezTo>
                    <a:pt x="75" y="50"/>
                    <a:pt x="95" y="30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3" name="矩形 112"/>
          <p:cNvSpPr/>
          <p:nvPr/>
        </p:nvSpPr>
        <p:spPr>
          <a:xfrm>
            <a:off x="1032043" y="4634806"/>
            <a:ext cx="463160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增值服务由服务提供商自主开发和运营，因此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大大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降低一卡通公司的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开发成本，接入服务也将更为高效。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0" y="4767876"/>
            <a:ext cx="493329" cy="493329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25958" y="372829"/>
            <a:ext cx="5400978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/>
              <a:t>平安开放平台，</a:t>
            </a:r>
            <a:r>
              <a:rPr lang="zh-CN" altLang="en-US" dirty="0"/>
              <a:t>与本地资源共建共赢</a:t>
            </a:r>
          </a:p>
        </p:txBody>
      </p:sp>
      <p:sp>
        <p:nvSpPr>
          <p:cNvPr id="47" name="矩形 46"/>
          <p:cNvSpPr/>
          <p:nvPr/>
        </p:nvSpPr>
        <p:spPr>
          <a:xfrm>
            <a:off x="5869936" y="4308409"/>
            <a:ext cx="3304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应用运行容器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肘形连接符 5"/>
          <p:cNvCxnSpPr>
            <a:stCxn id="94" idx="0"/>
            <a:endCxn id="33" idx="0"/>
          </p:cNvCxnSpPr>
          <p:nvPr/>
        </p:nvCxnSpPr>
        <p:spPr>
          <a:xfrm rot="16200000" flipH="1" flipV="1">
            <a:off x="9001315" y="188131"/>
            <a:ext cx="106136" cy="3779936"/>
          </a:xfrm>
          <a:prstGeom prst="bentConnector3">
            <a:avLst>
              <a:gd name="adj1" fmla="val -215384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94" idx="0"/>
            <a:endCxn id="58" idx="0"/>
          </p:cNvCxnSpPr>
          <p:nvPr/>
        </p:nvCxnSpPr>
        <p:spPr>
          <a:xfrm rot="16200000" flipH="1" flipV="1">
            <a:off x="9397234" y="592943"/>
            <a:ext cx="115030" cy="2979205"/>
          </a:xfrm>
          <a:prstGeom prst="bentConnector3">
            <a:avLst>
              <a:gd name="adj1" fmla="val -198731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肘形连接符 59"/>
          <p:cNvCxnSpPr>
            <a:stCxn id="95" idx="1"/>
            <a:endCxn id="61" idx="3"/>
          </p:cNvCxnSpPr>
          <p:nvPr/>
        </p:nvCxnSpPr>
        <p:spPr>
          <a:xfrm rot="10800000">
            <a:off x="9089193" y="2736253"/>
            <a:ext cx="1114959" cy="226975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96" idx="1"/>
            <a:endCxn id="87" idx="3"/>
          </p:cNvCxnSpPr>
          <p:nvPr/>
        </p:nvCxnSpPr>
        <p:spPr>
          <a:xfrm rot="10800000" flipV="1">
            <a:off x="9248076" y="3661637"/>
            <a:ext cx="956076" cy="143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8585124" y="1284165"/>
            <a:ext cx="1502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开发、运营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962603" y="2425832"/>
            <a:ext cx="1502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开发、运营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981521" y="3316404"/>
            <a:ext cx="1502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开发、运营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26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1132672" y="1637572"/>
            <a:ext cx="445927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有了大量的高频用户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对外开放，吸引大量的第三方开发者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进驻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从而建立起自增长的开放平台；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09302" y="1819306"/>
            <a:ext cx="303045" cy="296528"/>
            <a:chOff x="122546" y="5991325"/>
            <a:chExt cx="303045" cy="296528"/>
          </a:xfrm>
          <a:solidFill>
            <a:sysClr val="window" lastClr="FFFFFF"/>
          </a:solidFill>
        </p:grpSpPr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207269" y="5991325"/>
              <a:ext cx="135230" cy="155596"/>
            </a:xfrm>
            <a:custGeom>
              <a:avLst/>
              <a:gdLst>
                <a:gd name="T0" fmla="*/ 35 w 70"/>
                <a:gd name="T1" fmla="*/ 81 h 81"/>
                <a:gd name="T2" fmla="*/ 70 w 70"/>
                <a:gd name="T3" fmla="*/ 40 h 81"/>
                <a:gd name="T4" fmla="*/ 35 w 70"/>
                <a:gd name="T5" fmla="*/ 0 h 81"/>
                <a:gd name="T6" fmla="*/ 0 w 70"/>
                <a:gd name="T7" fmla="*/ 40 h 81"/>
                <a:gd name="T8" fmla="*/ 35 w 7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1">
                  <a:moveTo>
                    <a:pt x="35" y="81"/>
                  </a:moveTo>
                  <a:cubicBezTo>
                    <a:pt x="54" y="81"/>
                    <a:pt x="70" y="63"/>
                    <a:pt x="70" y="40"/>
                  </a:cubicBezTo>
                  <a:cubicBezTo>
                    <a:pt x="70" y="9"/>
                    <a:pt x="54" y="0"/>
                    <a:pt x="35" y="0"/>
                  </a:cubicBezTo>
                  <a:cubicBezTo>
                    <a:pt x="15" y="0"/>
                    <a:pt x="0" y="9"/>
                    <a:pt x="0" y="40"/>
                  </a:cubicBezTo>
                  <a:cubicBezTo>
                    <a:pt x="0" y="63"/>
                    <a:pt x="15" y="81"/>
                    <a:pt x="35" y="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122546" y="6150994"/>
              <a:ext cx="303045" cy="136859"/>
            </a:xfrm>
            <a:custGeom>
              <a:avLst/>
              <a:gdLst>
                <a:gd name="T0" fmla="*/ 156 w 157"/>
                <a:gd name="T1" fmla="*/ 59 h 71"/>
                <a:gd name="T2" fmla="*/ 138 w 157"/>
                <a:gd name="T3" fmla="*/ 19 h 71"/>
                <a:gd name="T4" fmla="*/ 134 w 157"/>
                <a:gd name="T5" fmla="*/ 15 h 71"/>
                <a:gd name="T6" fmla="*/ 107 w 157"/>
                <a:gd name="T7" fmla="*/ 0 h 71"/>
                <a:gd name="T8" fmla="*/ 105 w 157"/>
                <a:gd name="T9" fmla="*/ 1 h 71"/>
                <a:gd name="T10" fmla="*/ 79 w 157"/>
                <a:gd name="T11" fmla="*/ 10 h 71"/>
                <a:gd name="T12" fmla="*/ 52 w 157"/>
                <a:gd name="T13" fmla="*/ 1 h 71"/>
                <a:gd name="T14" fmla="*/ 51 w 157"/>
                <a:gd name="T15" fmla="*/ 0 h 71"/>
                <a:gd name="T16" fmla="*/ 23 w 157"/>
                <a:gd name="T17" fmla="*/ 15 h 71"/>
                <a:gd name="T18" fmla="*/ 19 w 157"/>
                <a:gd name="T19" fmla="*/ 19 h 71"/>
                <a:gd name="T20" fmla="*/ 1 w 157"/>
                <a:gd name="T21" fmla="*/ 59 h 71"/>
                <a:gd name="T22" fmla="*/ 2 w 157"/>
                <a:gd name="T23" fmla="*/ 67 h 71"/>
                <a:gd name="T24" fmla="*/ 10 w 157"/>
                <a:gd name="T25" fmla="*/ 71 h 71"/>
                <a:gd name="T26" fmla="*/ 148 w 157"/>
                <a:gd name="T27" fmla="*/ 71 h 71"/>
                <a:gd name="T28" fmla="*/ 155 w 157"/>
                <a:gd name="T29" fmla="*/ 67 h 71"/>
                <a:gd name="T30" fmla="*/ 156 w 157"/>
                <a:gd name="T31" fmla="*/ 5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7" h="71">
                  <a:moveTo>
                    <a:pt x="156" y="59"/>
                  </a:moveTo>
                  <a:cubicBezTo>
                    <a:pt x="138" y="19"/>
                    <a:pt x="138" y="19"/>
                    <a:pt x="138" y="19"/>
                  </a:cubicBezTo>
                  <a:cubicBezTo>
                    <a:pt x="138" y="17"/>
                    <a:pt x="136" y="16"/>
                    <a:pt x="134" y="15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0"/>
                    <a:pt x="106" y="0"/>
                    <a:pt x="105" y="1"/>
                  </a:cubicBezTo>
                  <a:cubicBezTo>
                    <a:pt x="97" y="6"/>
                    <a:pt x="88" y="10"/>
                    <a:pt x="79" y="10"/>
                  </a:cubicBezTo>
                  <a:cubicBezTo>
                    <a:pt x="69" y="10"/>
                    <a:pt x="60" y="6"/>
                    <a:pt x="52" y="1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6"/>
                    <a:pt x="20" y="17"/>
                    <a:pt x="19" y="1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61"/>
                    <a:pt x="1" y="65"/>
                    <a:pt x="2" y="67"/>
                  </a:cubicBezTo>
                  <a:cubicBezTo>
                    <a:pt x="4" y="70"/>
                    <a:pt x="7" y="71"/>
                    <a:pt x="10" y="71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151" y="71"/>
                    <a:pt x="154" y="70"/>
                    <a:pt x="155" y="67"/>
                  </a:cubicBezTo>
                  <a:cubicBezTo>
                    <a:pt x="157" y="65"/>
                    <a:pt x="157" y="61"/>
                    <a:pt x="156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1132672" y="3780899"/>
            <a:ext cx="44592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随着大量第三方的进驻，如游戏、卡券、金融服务、广告服务等等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了丰富的流量变现能力，从而获得稳定的、可持续发展能力。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箭头连接符 55"/>
          <p:cNvCxnSpPr>
            <a:endCxn id="64" idx="1"/>
          </p:cNvCxnSpPr>
          <p:nvPr/>
        </p:nvCxnSpPr>
        <p:spPr>
          <a:xfrm flipV="1">
            <a:off x="9120336" y="2946636"/>
            <a:ext cx="720080" cy="1140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9840416" y="2401059"/>
            <a:ext cx="2016224" cy="1091154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应用管理平台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9840416" y="4208633"/>
            <a:ext cx="2016224" cy="90853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第三方开发商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箭头连接符 69"/>
          <p:cNvCxnSpPr>
            <a:stCxn id="64" idx="2"/>
            <a:endCxn id="66" idx="0"/>
          </p:cNvCxnSpPr>
          <p:nvPr/>
        </p:nvCxnSpPr>
        <p:spPr>
          <a:xfrm>
            <a:off x="10848528" y="3492213"/>
            <a:ext cx="0" cy="71642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221"/>
          <p:cNvSpPr/>
          <p:nvPr/>
        </p:nvSpPr>
        <p:spPr>
          <a:xfrm>
            <a:off x="10222337" y="3709492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开发、入驻</a:t>
            </a:r>
            <a:endParaRPr lang="en-GB" sz="16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Rectangle 221"/>
          <p:cNvSpPr/>
          <p:nvPr/>
        </p:nvSpPr>
        <p:spPr>
          <a:xfrm>
            <a:off x="9205104" y="2654248"/>
            <a:ext cx="66857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筛选上架</a:t>
            </a:r>
            <a:endParaRPr lang="en-GB" sz="16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0" y="3976946"/>
            <a:ext cx="330707" cy="330707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6766414" cy="582613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Step.3 </a:t>
            </a:r>
            <a:r>
              <a:rPr lang="zh-CN" altLang="en-US" dirty="0"/>
              <a:t>生态服务</a:t>
            </a:r>
            <a:r>
              <a:rPr lang="en-US" altLang="zh-CN" dirty="0"/>
              <a:t>——</a:t>
            </a:r>
            <a:r>
              <a:rPr lang="zh-CN" altLang="en-US" dirty="0"/>
              <a:t>建立自增长的开放平台</a:t>
            </a:r>
          </a:p>
          <a:p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5758194" y="1759600"/>
            <a:ext cx="954000" cy="954000"/>
            <a:chOff x="712954" y="3319627"/>
            <a:chExt cx="954000" cy="954000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54" y="3319627"/>
              <a:ext cx="954000" cy="954000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97722" y="3678734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一卡通业务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560425" y="1755553"/>
            <a:ext cx="952500" cy="952500"/>
            <a:chOff x="2179762" y="2453218"/>
            <a:chExt cx="952500" cy="95250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61" name="矩形 60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圆角矩形 67"/>
          <p:cNvSpPr/>
          <p:nvPr/>
        </p:nvSpPr>
        <p:spPr>
          <a:xfrm>
            <a:off x="5758194" y="4361637"/>
            <a:ext cx="3312368" cy="75122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5761889" y="4488438"/>
            <a:ext cx="3304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5758194" y="1651180"/>
            <a:ext cx="3312368" cy="265871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7361156" y="1764447"/>
            <a:ext cx="952500" cy="952500"/>
            <a:chOff x="2179762" y="2453218"/>
            <a:chExt cx="952500" cy="952500"/>
          </a:xfrm>
        </p:grpSpPr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76" name="矩形 75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违章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161888" y="1749028"/>
            <a:ext cx="951058" cy="957155"/>
            <a:chOff x="7547138" y="2340666"/>
            <a:chExt cx="951058" cy="957155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79" name="矩形 78"/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公积金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567815" y="2815402"/>
            <a:ext cx="952500" cy="952500"/>
            <a:chOff x="2179762" y="2453218"/>
            <a:chExt cx="952500" cy="952500"/>
          </a:xfrm>
        </p:grpSpPr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82" name="矩形 81"/>
            <p:cNvSpPr/>
            <p:nvPr/>
          </p:nvSpPr>
          <p:spPr>
            <a:xfrm>
              <a:off x="2316388" y="2990267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火车票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368546" y="2824296"/>
            <a:ext cx="952500" cy="952500"/>
            <a:chOff x="2179762" y="2453218"/>
            <a:chExt cx="952500" cy="952500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85" name="矩形 84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话费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充值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169278" y="2808877"/>
            <a:ext cx="951058" cy="957155"/>
            <a:chOff x="7547138" y="2340666"/>
            <a:chExt cx="951058" cy="957155"/>
          </a:xfrm>
        </p:grpSpPr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89" name="矩形 88"/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缴费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774192" y="2808069"/>
            <a:ext cx="952500" cy="952500"/>
            <a:chOff x="2179762" y="2453218"/>
            <a:chExt cx="952500" cy="952500"/>
          </a:xfrm>
        </p:grpSpPr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92" name="矩形 91"/>
            <p:cNvSpPr/>
            <p:nvPr/>
          </p:nvSpPr>
          <p:spPr>
            <a:xfrm>
              <a:off x="2316388" y="2986567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电影票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矩形 92"/>
          <p:cNvSpPr/>
          <p:nvPr/>
        </p:nvSpPr>
        <p:spPr>
          <a:xfrm>
            <a:off x="5742196" y="3932795"/>
            <a:ext cx="3304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应用运行容器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4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合作方式</a:t>
            </a:r>
            <a:endParaRPr lang="en-US" altLang="zh-CN" dirty="0" smtClean="0"/>
          </a:p>
        </p:txBody>
      </p:sp>
      <p:sp>
        <p:nvSpPr>
          <p:cNvPr id="125" name="Freeform 1176"/>
          <p:cNvSpPr>
            <a:spLocks/>
          </p:cNvSpPr>
          <p:nvPr/>
        </p:nvSpPr>
        <p:spPr bwMode="auto">
          <a:xfrm>
            <a:off x="5733956" y="4141040"/>
            <a:ext cx="2819138" cy="2151542"/>
          </a:xfrm>
          <a:custGeom>
            <a:avLst/>
            <a:gdLst>
              <a:gd name="T0" fmla="*/ 353 w 1330"/>
              <a:gd name="T1" fmla="*/ 0 h 1015"/>
              <a:gd name="T2" fmla="*/ 0 w 1330"/>
              <a:gd name="T3" fmla="*/ 934 h 1015"/>
              <a:gd name="T4" fmla="*/ 792 w 1330"/>
              <a:gd name="T5" fmla="*/ 889 h 1015"/>
              <a:gd name="T6" fmla="*/ 1330 w 1330"/>
              <a:gd name="T7" fmla="*/ 370 h 1015"/>
              <a:gd name="T8" fmla="*/ 353 w 1330"/>
              <a:gd name="T9" fmla="*/ 0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0" h="1015">
                <a:moveTo>
                  <a:pt x="353" y="0"/>
                </a:moveTo>
                <a:cubicBezTo>
                  <a:pt x="0" y="934"/>
                  <a:pt x="0" y="934"/>
                  <a:pt x="0" y="934"/>
                </a:cubicBezTo>
                <a:cubicBezTo>
                  <a:pt x="252" y="1015"/>
                  <a:pt x="533" y="1006"/>
                  <a:pt x="792" y="889"/>
                </a:cubicBezTo>
                <a:cubicBezTo>
                  <a:pt x="1036" y="779"/>
                  <a:pt x="1220" y="592"/>
                  <a:pt x="1330" y="370"/>
                </a:cubicBezTo>
                <a:lnTo>
                  <a:pt x="353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177"/>
          <p:cNvSpPr>
            <a:spLocks/>
          </p:cNvSpPr>
          <p:nvPr/>
        </p:nvSpPr>
        <p:spPr bwMode="auto">
          <a:xfrm>
            <a:off x="3982615" y="2407689"/>
            <a:ext cx="2121075" cy="1746503"/>
          </a:xfrm>
          <a:custGeom>
            <a:avLst/>
            <a:gdLst>
              <a:gd name="T0" fmla="*/ 292 w 1001"/>
              <a:gd name="T1" fmla="*/ 0 h 824"/>
              <a:gd name="T2" fmla="*/ 47 w 1001"/>
              <a:gd name="T3" fmla="*/ 824 h 824"/>
              <a:gd name="T4" fmla="*/ 1001 w 1001"/>
              <a:gd name="T5" fmla="*/ 707 h 824"/>
              <a:gd name="T6" fmla="*/ 292 w 1001"/>
              <a:gd name="T7" fmla="*/ 0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1" h="824">
                <a:moveTo>
                  <a:pt x="292" y="0"/>
                </a:moveTo>
                <a:cubicBezTo>
                  <a:pt x="145" y="162"/>
                  <a:pt x="0" y="477"/>
                  <a:pt x="47" y="824"/>
                </a:cubicBezTo>
                <a:cubicBezTo>
                  <a:pt x="1001" y="707"/>
                  <a:pt x="1001" y="707"/>
                  <a:pt x="1001" y="707"/>
                </a:cubicBezTo>
                <a:lnTo>
                  <a:pt x="29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4870082" y="816311"/>
            <a:ext cx="5096162" cy="2829184"/>
            <a:chOff x="4870082" y="816311"/>
            <a:chExt cx="5096162" cy="2829184"/>
          </a:xfrm>
        </p:grpSpPr>
        <p:grpSp>
          <p:nvGrpSpPr>
            <p:cNvPr id="128" name="Group 19"/>
            <p:cNvGrpSpPr/>
            <p:nvPr/>
          </p:nvGrpSpPr>
          <p:grpSpPr>
            <a:xfrm>
              <a:off x="4870082" y="1545031"/>
              <a:ext cx="3060190" cy="2100464"/>
              <a:chOff x="4565904" y="1584605"/>
              <a:chExt cx="3060190" cy="2100464"/>
            </a:xfrm>
          </p:grpSpPr>
          <p:sp>
            <p:nvSpPr>
              <p:cNvPr id="133" name="Freeform 1174"/>
              <p:cNvSpPr>
                <a:spLocks/>
              </p:cNvSpPr>
              <p:nvPr/>
            </p:nvSpPr>
            <p:spPr bwMode="auto">
              <a:xfrm>
                <a:off x="4565904" y="1584605"/>
                <a:ext cx="3060190" cy="2100464"/>
              </a:xfrm>
              <a:custGeom>
                <a:avLst/>
                <a:gdLst>
                  <a:gd name="T0" fmla="*/ 706 w 1444"/>
                  <a:gd name="T1" fmla="*/ 991 h 991"/>
                  <a:gd name="T2" fmla="*/ 1444 w 1444"/>
                  <a:gd name="T3" fmla="*/ 252 h 991"/>
                  <a:gd name="T4" fmla="*/ 741 w 1444"/>
                  <a:gd name="T5" fmla="*/ 0 h 991"/>
                  <a:gd name="T6" fmla="*/ 0 w 1444"/>
                  <a:gd name="T7" fmla="*/ 284 h 991"/>
                  <a:gd name="T8" fmla="*/ 706 w 1444"/>
                  <a:gd name="T9" fmla="*/ 991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4" h="991">
                    <a:moveTo>
                      <a:pt x="706" y="991"/>
                    </a:moveTo>
                    <a:cubicBezTo>
                      <a:pt x="1444" y="252"/>
                      <a:pt x="1444" y="252"/>
                      <a:pt x="1444" y="252"/>
                    </a:cubicBezTo>
                    <a:cubicBezTo>
                      <a:pt x="1253" y="94"/>
                      <a:pt x="1008" y="0"/>
                      <a:pt x="741" y="0"/>
                    </a:cubicBezTo>
                    <a:cubicBezTo>
                      <a:pt x="456" y="0"/>
                      <a:pt x="196" y="107"/>
                      <a:pt x="0" y="284"/>
                    </a:cubicBezTo>
                    <a:lnTo>
                      <a:pt x="706" y="99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TextBox 14"/>
              <p:cNvSpPr txBox="1"/>
              <p:nvPr/>
            </p:nvSpPr>
            <p:spPr>
              <a:xfrm>
                <a:off x="5593299" y="185605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</a:t>
                </a: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9" name="Rectangle 35"/>
            <p:cNvSpPr/>
            <p:nvPr/>
          </p:nvSpPr>
          <p:spPr>
            <a:xfrm>
              <a:off x="7275443" y="816311"/>
              <a:ext cx="26908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无偿赠送给一卡通公司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0" name="直接连接符 129"/>
            <p:cNvCxnSpPr/>
            <p:nvPr/>
          </p:nvCxnSpPr>
          <p:spPr>
            <a:xfrm>
              <a:off x="7275443" y="1124088"/>
              <a:ext cx="2623931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8053718" y="1124088"/>
              <a:ext cx="0" cy="409827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7685907" y="1533915"/>
              <a:ext cx="367812" cy="328275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组合 134"/>
          <p:cNvGrpSpPr/>
          <p:nvPr/>
        </p:nvGrpSpPr>
        <p:grpSpPr>
          <a:xfrm>
            <a:off x="6616586" y="1965735"/>
            <a:ext cx="5401353" cy="2690563"/>
            <a:chOff x="6616586" y="1965735"/>
            <a:chExt cx="5401353" cy="2690563"/>
          </a:xfrm>
        </p:grpSpPr>
        <p:grpSp>
          <p:nvGrpSpPr>
            <p:cNvPr id="136" name="Group 20"/>
            <p:cNvGrpSpPr/>
            <p:nvPr/>
          </p:nvGrpSpPr>
          <p:grpSpPr>
            <a:xfrm>
              <a:off x="6616586" y="2322848"/>
              <a:ext cx="2189179" cy="2333450"/>
              <a:chOff x="6312408" y="2362422"/>
              <a:chExt cx="2189179" cy="2333450"/>
            </a:xfrm>
          </p:grpSpPr>
          <p:sp>
            <p:nvSpPr>
              <p:cNvPr id="141" name="Freeform 1175"/>
              <p:cNvSpPr>
                <a:spLocks/>
              </p:cNvSpPr>
              <p:nvPr/>
            </p:nvSpPr>
            <p:spPr bwMode="auto">
              <a:xfrm>
                <a:off x="6312408" y="2362422"/>
                <a:ext cx="2189179" cy="2333450"/>
              </a:xfrm>
              <a:custGeom>
                <a:avLst/>
                <a:gdLst>
                  <a:gd name="T0" fmla="*/ 964 w 1033"/>
                  <a:gd name="T1" fmla="*/ 1101 h 1101"/>
                  <a:gd name="T2" fmla="*/ 1025 w 1033"/>
                  <a:gd name="T3" fmla="*/ 741 h 1101"/>
                  <a:gd name="T4" fmla="*/ 740 w 1033"/>
                  <a:gd name="T5" fmla="*/ 0 h 1101"/>
                  <a:gd name="T6" fmla="*/ 0 w 1033"/>
                  <a:gd name="T7" fmla="*/ 741 h 1101"/>
                  <a:gd name="T8" fmla="*/ 964 w 1033"/>
                  <a:gd name="T9" fmla="*/ 110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3" h="1101">
                    <a:moveTo>
                      <a:pt x="964" y="1101"/>
                    </a:moveTo>
                    <a:cubicBezTo>
                      <a:pt x="1028" y="931"/>
                      <a:pt x="1020" y="923"/>
                      <a:pt x="1025" y="741"/>
                    </a:cubicBezTo>
                    <a:cubicBezTo>
                      <a:pt x="1033" y="439"/>
                      <a:pt x="917" y="196"/>
                      <a:pt x="740" y="0"/>
                    </a:cubicBezTo>
                    <a:cubicBezTo>
                      <a:pt x="0" y="741"/>
                      <a:pt x="0" y="741"/>
                      <a:pt x="0" y="741"/>
                    </a:cubicBezTo>
                    <a:lnTo>
                      <a:pt x="964" y="11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TextBox 18"/>
              <p:cNvSpPr txBox="1"/>
              <p:nvPr/>
            </p:nvSpPr>
            <p:spPr>
              <a:xfrm>
                <a:off x="7381729" y="3274534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7" name="Rectangle 49"/>
            <p:cNvSpPr/>
            <p:nvPr/>
          </p:nvSpPr>
          <p:spPr>
            <a:xfrm>
              <a:off x="9560918" y="1965735"/>
              <a:ext cx="2457021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业务模块可由我们无偿帮助开发，也可以由一卡通公司自主开发</a:t>
              </a:r>
              <a:endPara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8" name="直接连接符 137"/>
            <p:cNvCxnSpPr/>
            <p:nvPr/>
          </p:nvCxnSpPr>
          <p:spPr>
            <a:xfrm>
              <a:off x="9526478" y="1972106"/>
              <a:ext cx="0" cy="1017371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flipH="1">
              <a:off x="9027813" y="2513878"/>
              <a:ext cx="498665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8628983" y="2508981"/>
              <a:ext cx="398830" cy="54936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/>
          <p:cNvGrpSpPr/>
          <p:nvPr/>
        </p:nvGrpSpPr>
        <p:grpSpPr>
          <a:xfrm>
            <a:off x="5724068" y="4141040"/>
            <a:ext cx="6293871" cy="2151542"/>
            <a:chOff x="5724068" y="4141040"/>
            <a:chExt cx="6293871" cy="2151542"/>
          </a:xfrm>
        </p:grpSpPr>
        <p:grpSp>
          <p:nvGrpSpPr>
            <p:cNvPr id="144" name="Group 21"/>
            <p:cNvGrpSpPr/>
            <p:nvPr/>
          </p:nvGrpSpPr>
          <p:grpSpPr>
            <a:xfrm>
              <a:off x="5724068" y="4141040"/>
              <a:ext cx="2819138" cy="2151542"/>
              <a:chOff x="5419890" y="4180614"/>
              <a:chExt cx="2819138" cy="2151542"/>
            </a:xfrm>
          </p:grpSpPr>
          <p:sp>
            <p:nvSpPr>
              <p:cNvPr id="149" name="Freeform 1176"/>
              <p:cNvSpPr>
                <a:spLocks/>
              </p:cNvSpPr>
              <p:nvPr/>
            </p:nvSpPr>
            <p:spPr bwMode="auto">
              <a:xfrm>
                <a:off x="5419890" y="4180614"/>
                <a:ext cx="2819138" cy="2151542"/>
              </a:xfrm>
              <a:custGeom>
                <a:avLst/>
                <a:gdLst>
                  <a:gd name="T0" fmla="*/ 353 w 1330"/>
                  <a:gd name="T1" fmla="*/ 0 h 1015"/>
                  <a:gd name="T2" fmla="*/ 0 w 1330"/>
                  <a:gd name="T3" fmla="*/ 934 h 1015"/>
                  <a:gd name="T4" fmla="*/ 792 w 1330"/>
                  <a:gd name="T5" fmla="*/ 889 h 1015"/>
                  <a:gd name="T6" fmla="*/ 1330 w 1330"/>
                  <a:gd name="T7" fmla="*/ 370 h 1015"/>
                  <a:gd name="T8" fmla="*/ 353 w 1330"/>
                  <a:gd name="T9" fmla="*/ 0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0" h="1015">
                    <a:moveTo>
                      <a:pt x="353" y="0"/>
                    </a:moveTo>
                    <a:cubicBezTo>
                      <a:pt x="0" y="934"/>
                      <a:pt x="0" y="934"/>
                      <a:pt x="0" y="934"/>
                    </a:cubicBezTo>
                    <a:cubicBezTo>
                      <a:pt x="252" y="1015"/>
                      <a:pt x="533" y="1006"/>
                      <a:pt x="792" y="889"/>
                    </a:cubicBezTo>
                    <a:cubicBezTo>
                      <a:pt x="1036" y="779"/>
                      <a:pt x="1220" y="592"/>
                      <a:pt x="1330" y="370"/>
                    </a:cubicBezTo>
                    <a:lnTo>
                      <a:pt x="35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TextBox 15"/>
              <p:cNvSpPr txBox="1"/>
              <p:nvPr/>
            </p:nvSpPr>
            <p:spPr>
              <a:xfrm>
                <a:off x="6287082" y="5246255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运维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5" name="Rectangle 52"/>
            <p:cNvSpPr/>
            <p:nvPr/>
          </p:nvSpPr>
          <p:spPr>
            <a:xfrm>
              <a:off x="9560918" y="4261257"/>
              <a:ext cx="2457021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前期可由我们无偿帮助完成运行环境的安装配置和部署，直到完全交接给一卡通公司。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6" name="直接连接符 145"/>
            <p:cNvCxnSpPr/>
            <p:nvPr/>
          </p:nvCxnSpPr>
          <p:spPr>
            <a:xfrm>
              <a:off x="9526478" y="4403002"/>
              <a:ext cx="0" cy="881997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>
              <a:off x="8945258" y="4953755"/>
              <a:ext cx="581220" cy="545313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 flipV="1">
              <a:off x="8190211" y="5499068"/>
              <a:ext cx="755047" cy="1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组合 150"/>
          <p:cNvGrpSpPr/>
          <p:nvPr/>
        </p:nvGrpSpPr>
        <p:grpSpPr>
          <a:xfrm>
            <a:off x="488506" y="2394537"/>
            <a:ext cx="5627159" cy="1746503"/>
            <a:chOff x="488506" y="2394537"/>
            <a:chExt cx="5627159" cy="1746503"/>
          </a:xfrm>
        </p:grpSpPr>
        <p:grpSp>
          <p:nvGrpSpPr>
            <p:cNvPr id="152" name="Group 23"/>
            <p:cNvGrpSpPr/>
            <p:nvPr/>
          </p:nvGrpSpPr>
          <p:grpSpPr>
            <a:xfrm>
              <a:off x="3994590" y="2394537"/>
              <a:ext cx="2121075" cy="1746503"/>
              <a:chOff x="3690412" y="2434111"/>
              <a:chExt cx="2121075" cy="1746503"/>
            </a:xfrm>
          </p:grpSpPr>
          <p:sp>
            <p:nvSpPr>
              <p:cNvPr id="157" name="Freeform 1177"/>
              <p:cNvSpPr>
                <a:spLocks/>
              </p:cNvSpPr>
              <p:nvPr/>
            </p:nvSpPr>
            <p:spPr bwMode="auto">
              <a:xfrm>
                <a:off x="3690412" y="2434111"/>
                <a:ext cx="2121075" cy="1746503"/>
              </a:xfrm>
              <a:custGeom>
                <a:avLst/>
                <a:gdLst>
                  <a:gd name="T0" fmla="*/ 292 w 1001"/>
                  <a:gd name="T1" fmla="*/ 0 h 824"/>
                  <a:gd name="T2" fmla="*/ 47 w 1001"/>
                  <a:gd name="T3" fmla="*/ 824 h 824"/>
                  <a:gd name="T4" fmla="*/ 1001 w 1001"/>
                  <a:gd name="T5" fmla="*/ 707 h 824"/>
                  <a:gd name="T6" fmla="*/ 292 w 1001"/>
                  <a:gd name="T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1" h="824">
                    <a:moveTo>
                      <a:pt x="292" y="0"/>
                    </a:moveTo>
                    <a:cubicBezTo>
                      <a:pt x="145" y="162"/>
                      <a:pt x="0" y="477"/>
                      <a:pt x="47" y="824"/>
                    </a:cubicBezTo>
                    <a:cubicBezTo>
                      <a:pt x="1001" y="707"/>
                      <a:pt x="1001" y="707"/>
                      <a:pt x="1001" y="707"/>
                    </a:cubicBez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TextBox 17"/>
              <p:cNvSpPr txBox="1"/>
              <p:nvPr/>
            </p:nvSpPr>
            <p:spPr>
              <a:xfrm>
                <a:off x="3866749" y="309791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运营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3" name="Rectangle 39"/>
            <p:cNvSpPr/>
            <p:nvPr/>
          </p:nvSpPr>
          <p:spPr>
            <a:xfrm>
              <a:off x="488506" y="2511722"/>
              <a:ext cx="2833186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我们提供无偿代运营服务，一卡通公司也可以自主运营或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采购其他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代运营服务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4" name="直接连接符 153"/>
            <p:cNvCxnSpPr/>
            <p:nvPr/>
          </p:nvCxnSpPr>
          <p:spPr>
            <a:xfrm>
              <a:off x="3173108" y="2508981"/>
              <a:ext cx="0" cy="1026483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3173108" y="2865006"/>
              <a:ext cx="662940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3824618" y="2858873"/>
              <a:ext cx="346309" cy="34630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/>
          <p:cNvGrpSpPr/>
          <p:nvPr/>
        </p:nvGrpSpPr>
        <p:grpSpPr>
          <a:xfrm>
            <a:off x="516179" y="4141040"/>
            <a:ext cx="5714724" cy="1841674"/>
            <a:chOff x="564928" y="4158066"/>
            <a:chExt cx="5714724" cy="1841674"/>
          </a:xfrm>
        </p:grpSpPr>
        <p:grpSp>
          <p:nvGrpSpPr>
            <p:cNvPr id="160" name="Group 22"/>
            <p:cNvGrpSpPr/>
            <p:nvPr/>
          </p:nvGrpSpPr>
          <p:grpSpPr>
            <a:xfrm>
              <a:off x="4157681" y="4158066"/>
              <a:ext cx="2121971" cy="1831633"/>
              <a:chOff x="3853503" y="4197640"/>
              <a:chExt cx="2121971" cy="1831633"/>
            </a:xfrm>
            <a:solidFill>
              <a:srgbClr val="FF3399"/>
            </a:solidFill>
          </p:grpSpPr>
          <p:sp>
            <p:nvSpPr>
              <p:cNvPr id="165" name="Freeform 1178"/>
              <p:cNvSpPr>
                <a:spLocks/>
              </p:cNvSpPr>
              <p:nvPr/>
            </p:nvSpPr>
            <p:spPr bwMode="auto">
              <a:xfrm>
                <a:off x="3853503" y="4197640"/>
                <a:ext cx="2121971" cy="1831633"/>
              </a:xfrm>
              <a:custGeom>
                <a:avLst/>
                <a:gdLst>
                  <a:gd name="T0" fmla="*/ 0 w 1001"/>
                  <a:gd name="T1" fmla="*/ 158 h 864"/>
                  <a:gd name="T2" fmla="*/ 579 w 1001"/>
                  <a:gd name="T3" fmla="*/ 864 h 864"/>
                  <a:gd name="T4" fmla="*/ 1001 w 1001"/>
                  <a:gd name="T5" fmla="*/ 0 h 864"/>
                  <a:gd name="T6" fmla="*/ 0 w 1001"/>
                  <a:gd name="T7" fmla="*/ 158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1" h="864">
                    <a:moveTo>
                      <a:pt x="0" y="158"/>
                    </a:moveTo>
                    <a:cubicBezTo>
                      <a:pt x="68" y="414"/>
                      <a:pt x="262" y="714"/>
                      <a:pt x="579" y="864"/>
                    </a:cubicBezTo>
                    <a:cubicBezTo>
                      <a:pt x="1001" y="0"/>
                      <a:pt x="1001" y="0"/>
                      <a:pt x="1001" y="0"/>
                    </a:cubicBez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TextBox 16"/>
              <p:cNvSpPr txBox="1"/>
              <p:nvPr/>
            </p:nvSpPr>
            <p:spPr>
              <a:xfrm>
                <a:off x="4221492" y="4699660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1" name="Rectangle 42"/>
            <p:cNvSpPr/>
            <p:nvPr/>
          </p:nvSpPr>
          <p:spPr>
            <a:xfrm>
              <a:off x="564928" y="4907943"/>
              <a:ext cx="3065536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我们将指派专门的推广</a:t>
              </a:r>
              <a:r>
                <a:rPr lang="zh-CN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卡通</a:t>
              </a:r>
              <a:r>
                <a:rPr lang="zh-CN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</a:t>
              </a:r>
              <a:r>
                <a:rPr lang="zh-CN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协商制定推广计划，</a:t>
              </a:r>
              <a:r>
                <a:rPr lang="zh-CN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整合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平安渠道资源，帮助一卡通公司进行推广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2" name="直接连接符 161"/>
            <p:cNvCxnSpPr/>
            <p:nvPr/>
          </p:nvCxnSpPr>
          <p:spPr>
            <a:xfrm>
              <a:off x="3630464" y="4966907"/>
              <a:ext cx="0" cy="1032833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V="1">
              <a:off x="3630464" y="5233837"/>
              <a:ext cx="412307" cy="41271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>
              <a:off x="4042771" y="5243437"/>
              <a:ext cx="499927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0"/>
          <p:cNvGrpSpPr/>
          <p:nvPr/>
        </p:nvGrpSpPr>
        <p:grpSpPr>
          <a:xfrm>
            <a:off x="5126258" y="2608803"/>
            <a:ext cx="2608891" cy="2608891"/>
            <a:chOff x="4791554" y="2653936"/>
            <a:chExt cx="2608891" cy="2608891"/>
          </a:xfrm>
        </p:grpSpPr>
        <p:sp>
          <p:nvSpPr>
            <p:cNvPr id="168" name="Oval 9"/>
            <p:cNvSpPr/>
            <p:nvPr/>
          </p:nvSpPr>
          <p:spPr>
            <a:xfrm>
              <a:off x="4791554" y="2653936"/>
              <a:ext cx="2608891" cy="2608891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TextBox 11"/>
            <p:cNvSpPr txBox="1"/>
            <p:nvPr/>
          </p:nvSpPr>
          <p:spPr>
            <a:xfrm>
              <a:off x="5214902" y="3906938"/>
              <a:ext cx="1832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合作方式</a:t>
              </a:r>
              <a:endParaRPr lang="en-GB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12"/>
            <p:cNvSpPr>
              <a:spLocks noEditPoints="1"/>
            </p:cNvSpPr>
            <p:nvPr/>
          </p:nvSpPr>
          <p:spPr bwMode="auto">
            <a:xfrm>
              <a:off x="5642336" y="3065147"/>
              <a:ext cx="977687" cy="790472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41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4750557-6828-4DAD-B1A5-E8541CEE22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86" y="1069237"/>
            <a:ext cx="4163756" cy="432581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146632" y="2181533"/>
            <a:ext cx="3441016" cy="210122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spc="600" dirty="0"/>
              <a:t>目录</a:t>
            </a:r>
          </a:p>
          <a:p>
            <a:pPr algn="ctr">
              <a:lnSpc>
                <a:spcPct val="100000"/>
              </a:lnSpc>
            </a:pPr>
            <a:r>
              <a:rPr lang="en-US" altLang="zh-CN" sz="4000" spc="600" dirty="0"/>
              <a:t>CONTENT</a:t>
            </a:r>
          </a:p>
        </p:txBody>
      </p:sp>
      <p:sp>
        <p:nvSpPr>
          <p:cNvPr id="16" name="MH_Text_1"/>
          <p:cNvSpPr/>
          <p:nvPr>
            <p:custDataLst>
              <p:tags r:id="rId1"/>
            </p:custDataLst>
          </p:nvPr>
        </p:nvSpPr>
        <p:spPr>
          <a:xfrm>
            <a:off x="6400346" y="1484552"/>
            <a:ext cx="55884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一、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们对一卡通行业的理解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Text_2"/>
          <p:cNvSpPr/>
          <p:nvPr>
            <p:custDataLst>
              <p:tags r:id="rId2"/>
            </p:custDataLst>
          </p:nvPr>
        </p:nvSpPr>
        <p:spPr>
          <a:xfrm>
            <a:off x="6400347" y="2305086"/>
            <a:ext cx="468051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二、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们的合作方案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/>
          <p:nvPr>
            <p:custDataLst>
              <p:tags r:id="rId3"/>
            </p:custDataLst>
          </p:nvPr>
        </p:nvSpPr>
        <p:spPr>
          <a:xfrm>
            <a:off x="6400347" y="3125620"/>
            <a:ext cx="520523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 smtClean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三、</a:t>
            </a:r>
            <a:r>
              <a:rPr lang="zh-CN" altLang="en-US" sz="3200" dirty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</a:t>
            </a:r>
            <a:r>
              <a:rPr lang="zh-CN" altLang="en-US" sz="3200" dirty="0" smtClean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案的优势</a:t>
            </a:r>
            <a:endParaRPr lang="en-US" altLang="zh-CN" sz="3200" dirty="0">
              <a:solidFill>
                <a:srgbClr val="FF66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/>
          <p:nvPr>
            <p:custDataLst>
              <p:tags r:id="rId4"/>
            </p:custDataLst>
          </p:nvPr>
        </p:nvSpPr>
        <p:spPr>
          <a:xfrm>
            <a:off x="6400347" y="3946154"/>
            <a:ext cx="520523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四、关于我们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5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351452" y="3967140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平安主账户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351452" y="5013176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平安壹钱包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351452" y="292110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平安银行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472396" y="3967140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平安保险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472396" y="5013176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平安好房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472396" y="292110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平安金融超市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295800" y="2924944"/>
            <a:ext cx="3888432" cy="2736304"/>
          </a:xfrm>
          <a:prstGeom prst="roundRect">
            <a:avLst>
              <a:gd name="adj" fmla="val 3438"/>
            </a:avLst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434527" y="3079911"/>
            <a:ext cx="1548000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一卡通应用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462815" y="3077705"/>
            <a:ext cx="1548000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广告业务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434527" y="5036967"/>
            <a:ext cx="1548000" cy="417025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6462815" y="5036966"/>
            <a:ext cx="1548000" cy="417025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932034" y="3730792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932034" y="4383879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优惠券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434527" y="3569175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434527" y="4058439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后付费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434527" y="4547703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补贴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125680" y="3941341"/>
            <a:ext cx="1132565" cy="686512"/>
            <a:chOff x="3163235" y="3408473"/>
            <a:chExt cx="1132565" cy="686512"/>
          </a:xfrm>
        </p:grpSpPr>
        <p:sp>
          <p:nvSpPr>
            <p:cNvPr id="54" name="右箭头 53"/>
            <p:cNvSpPr/>
            <p:nvPr/>
          </p:nvSpPr>
          <p:spPr>
            <a:xfrm>
              <a:off x="3226173" y="3408473"/>
              <a:ext cx="989815" cy="68651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Rectangle 221"/>
            <p:cNvSpPr/>
            <p:nvPr/>
          </p:nvSpPr>
          <p:spPr>
            <a:xfrm>
              <a:off x="3163235" y="3582452"/>
              <a:ext cx="11325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能力支撑</a:t>
              </a:r>
              <a:endParaRPr lang="en-GB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10800000">
            <a:off x="8301599" y="3943336"/>
            <a:ext cx="1170797" cy="686512"/>
            <a:chOff x="3045191" y="3408473"/>
            <a:chExt cx="1170797" cy="686512"/>
          </a:xfrm>
        </p:grpSpPr>
        <p:sp>
          <p:nvSpPr>
            <p:cNvPr id="59" name="右箭头 58"/>
            <p:cNvSpPr/>
            <p:nvPr/>
          </p:nvSpPr>
          <p:spPr>
            <a:xfrm>
              <a:off x="3226173" y="3408473"/>
              <a:ext cx="989815" cy="68651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Rectangle 221"/>
            <p:cNvSpPr/>
            <p:nvPr/>
          </p:nvSpPr>
          <p:spPr>
            <a:xfrm rot="10800000">
              <a:off x="3045191" y="3577868"/>
              <a:ext cx="11325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</a:t>
              </a:r>
              <a:r>
                <a:rPr lang="zh-CN" altLang="en-US" sz="1600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现手段</a:t>
              </a:r>
              <a:endParaRPr lang="en-GB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351452" y="925693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更全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121"/>
          <p:cNvSpPr/>
          <p:nvPr/>
        </p:nvSpPr>
        <p:spPr>
          <a:xfrm>
            <a:off x="3612761" y="1064192"/>
            <a:ext cx="75158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平安集团拥有业内最全的金融业态，同时还涉及保险、房产、汽车、医疗等领域，这些资源将为平台提供更强的能力支撑，并让平台拥有丰富、多样的变现手段。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652035" y="3686982"/>
            <a:ext cx="1173616" cy="1164656"/>
            <a:chOff x="5652035" y="3686982"/>
            <a:chExt cx="1173616" cy="1164656"/>
          </a:xfrm>
        </p:grpSpPr>
        <p:sp>
          <p:nvSpPr>
            <p:cNvPr id="37" name="圆角矩形 36"/>
            <p:cNvSpPr/>
            <p:nvPr/>
          </p:nvSpPr>
          <p:spPr>
            <a:xfrm>
              <a:off x="5881324" y="3916328"/>
              <a:ext cx="720000" cy="72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主账户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6003902" y="3686982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6497587" y="4170013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10800000">
              <a:off x="6003902" y="4664865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5510744" y="4170013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1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4750557-6828-4DAD-B1A5-E8541CEE22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86" y="1069237"/>
            <a:ext cx="4163756" cy="432581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146632" y="2181533"/>
            <a:ext cx="3441016" cy="210122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spc="600" dirty="0"/>
              <a:t>目录</a:t>
            </a:r>
          </a:p>
          <a:p>
            <a:pPr algn="ctr">
              <a:lnSpc>
                <a:spcPct val="100000"/>
              </a:lnSpc>
            </a:pPr>
            <a:r>
              <a:rPr lang="en-US" altLang="zh-CN" sz="4000" spc="600" dirty="0"/>
              <a:t>CONTENT</a:t>
            </a:r>
          </a:p>
        </p:txBody>
      </p:sp>
      <p:sp>
        <p:nvSpPr>
          <p:cNvPr id="16" name="MH_Text_1"/>
          <p:cNvSpPr/>
          <p:nvPr>
            <p:custDataLst>
              <p:tags r:id="rId1"/>
            </p:custDataLst>
          </p:nvPr>
        </p:nvSpPr>
        <p:spPr>
          <a:xfrm>
            <a:off x="6400346" y="1484552"/>
            <a:ext cx="55884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 smtClean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一、</a:t>
            </a:r>
            <a:r>
              <a:rPr lang="zh-CN" altLang="en-US" sz="3200" dirty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</a:t>
            </a:r>
            <a:r>
              <a:rPr lang="zh-CN" altLang="en-US" sz="3200" dirty="0" smtClean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们对一卡通行业的理解</a:t>
            </a:r>
            <a:endParaRPr lang="en-US" altLang="zh-CN" sz="3200" dirty="0">
              <a:solidFill>
                <a:srgbClr val="FF66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Text_2"/>
          <p:cNvSpPr/>
          <p:nvPr>
            <p:custDataLst>
              <p:tags r:id="rId2"/>
            </p:custDataLst>
          </p:nvPr>
        </p:nvSpPr>
        <p:spPr>
          <a:xfrm>
            <a:off x="6400347" y="2305086"/>
            <a:ext cx="468051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二、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们的合作方案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/>
          <p:nvPr>
            <p:custDataLst>
              <p:tags r:id="rId3"/>
            </p:custDataLst>
          </p:nvPr>
        </p:nvSpPr>
        <p:spPr>
          <a:xfrm>
            <a:off x="6400347" y="3125620"/>
            <a:ext cx="520523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三、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案的优势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/>
          <p:nvPr>
            <p:custDataLst>
              <p:tags r:id="rId4"/>
            </p:custDataLst>
          </p:nvPr>
        </p:nvSpPr>
        <p:spPr>
          <a:xfrm>
            <a:off x="6400347" y="3946154"/>
            <a:ext cx="520523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四、关于我们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5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7442152" y="3222649"/>
            <a:ext cx="1602928" cy="1602928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108"/>
          <p:cNvSpPr>
            <a:spLocks noEditPoints="1"/>
          </p:cNvSpPr>
          <p:nvPr/>
        </p:nvSpPr>
        <p:spPr bwMode="auto">
          <a:xfrm>
            <a:off x="5670029" y="1245476"/>
            <a:ext cx="5167104" cy="4666365"/>
          </a:xfrm>
          <a:custGeom>
            <a:avLst/>
            <a:gdLst>
              <a:gd name="T0" fmla="*/ 1100 w 2216"/>
              <a:gd name="T1" fmla="*/ 0 h 2001"/>
              <a:gd name="T2" fmla="*/ 1108 w 2216"/>
              <a:gd name="T3" fmla="*/ 0 h 2001"/>
              <a:gd name="T4" fmla="*/ 1348 w 2216"/>
              <a:gd name="T5" fmla="*/ 136 h 2001"/>
              <a:gd name="T6" fmla="*/ 2179 w 2216"/>
              <a:gd name="T7" fmla="*/ 1584 h 2001"/>
              <a:gd name="T8" fmla="*/ 2216 w 2216"/>
              <a:gd name="T9" fmla="*/ 1723 h 2001"/>
              <a:gd name="T10" fmla="*/ 1937 w 2216"/>
              <a:gd name="T11" fmla="*/ 2001 h 2001"/>
              <a:gd name="T12" fmla="*/ 1100 w 2216"/>
              <a:gd name="T13" fmla="*/ 2001 h 2001"/>
              <a:gd name="T14" fmla="*/ 1100 w 2216"/>
              <a:gd name="T15" fmla="*/ 1527 h 2001"/>
              <a:gd name="T16" fmla="*/ 1100 w 2216"/>
              <a:gd name="T17" fmla="*/ 1527 h 2001"/>
              <a:gd name="T18" fmla="*/ 1438 w 2216"/>
              <a:gd name="T19" fmla="*/ 1189 h 2001"/>
              <a:gd name="T20" fmla="*/ 1100 w 2216"/>
              <a:gd name="T21" fmla="*/ 852 h 2001"/>
              <a:gd name="T22" fmla="*/ 1100 w 2216"/>
              <a:gd name="T23" fmla="*/ 852 h 2001"/>
              <a:gd name="T24" fmla="*/ 1100 w 2216"/>
              <a:gd name="T25" fmla="*/ 0 h 2001"/>
              <a:gd name="T26" fmla="*/ 37 w 2216"/>
              <a:gd name="T27" fmla="*/ 1584 h 2001"/>
              <a:gd name="T28" fmla="*/ 865 w 2216"/>
              <a:gd name="T29" fmla="*/ 141 h 2001"/>
              <a:gd name="T30" fmla="*/ 1100 w 2216"/>
              <a:gd name="T31" fmla="*/ 0 h 2001"/>
              <a:gd name="T32" fmla="*/ 1100 w 2216"/>
              <a:gd name="T33" fmla="*/ 852 h 2001"/>
              <a:gd name="T34" fmla="*/ 763 w 2216"/>
              <a:gd name="T35" fmla="*/ 1189 h 2001"/>
              <a:gd name="T36" fmla="*/ 1100 w 2216"/>
              <a:gd name="T37" fmla="*/ 1527 h 2001"/>
              <a:gd name="T38" fmla="*/ 1100 w 2216"/>
              <a:gd name="T39" fmla="*/ 2001 h 2001"/>
              <a:gd name="T40" fmla="*/ 279 w 2216"/>
              <a:gd name="T41" fmla="*/ 2001 h 2001"/>
              <a:gd name="T42" fmla="*/ 0 w 2216"/>
              <a:gd name="T43" fmla="*/ 1723 h 2001"/>
              <a:gd name="T44" fmla="*/ 37 w 2216"/>
              <a:gd name="T45" fmla="*/ 1584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16" h="2001">
                <a:moveTo>
                  <a:pt x="1100" y="0"/>
                </a:moveTo>
                <a:cubicBezTo>
                  <a:pt x="1103" y="0"/>
                  <a:pt x="1105" y="0"/>
                  <a:pt x="1108" y="0"/>
                </a:cubicBezTo>
                <a:cubicBezTo>
                  <a:pt x="1210" y="0"/>
                  <a:pt x="1299" y="55"/>
                  <a:pt x="1348" y="136"/>
                </a:cubicBezTo>
                <a:cubicBezTo>
                  <a:pt x="2179" y="1584"/>
                  <a:pt x="2179" y="1584"/>
                  <a:pt x="2179" y="1584"/>
                </a:cubicBezTo>
                <a:cubicBezTo>
                  <a:pt x="2202" y="1625"/>
                  <a:pt x="2216" y="1672"/>
                  <a:pt x="2216" y="1723"/>
                </a:cubicBezTo>
                <a:cubicBezTo>
                  <a:pt x="2216" y="1877"/>
                  <a:pt x="2091" y="2001"/>
                  <a:pt x="1937" y="2001"/>
                </a:cubicBezTo>
                <a:cubicBezTo>
                  <a:pt x="1100" y="2001"/>
                  <a:pt x="1100" y="2001"/>
                  <a:pt x="1100" y="2001"/>
                </a:cubicBezTo>
                <a:cubicBezTo>
                  <a:pt x="1100" y="1527"/>
                  <a:pt x="1100" y="1527"/>
                  <a:pt x="1100" y="1527"/>
                </a:cubicBezTo>
                <a:cubicBezTo>
                  <a:pt x="1100" y="1527"/>
                  <a:pt x="1100" y="1527"/>
                  <a:pt x="1100" y="1527"/>
                </a:cubicBezTo>
                <a:cubicBezTo>
                  <a:pt x="1287" y="1527"/>
                  <a:pt x="1438" y="1376"/>
                  <a:pt x="1438" y="1189"/>
                </a:cubicBezTo>
                <a:cubicBezTo>
                  <a:pt x="1438" y="1003"/>
                  <a:pt x="1287" y="852"/>
                  <a:pt x="1100" y="852"/>
                </a:cubicBezTo>
                <a:cubicBezTo>
                  <a:pt x="1100" y="852"/>
                  <a:pt x="1100" y="852"/>
                  <a:pt x="1100" y="852"/>
                </a:cubicBezTo>
                <a:lnTo>
                  <a:pt x="1100" y="0"/>
                </a:lnTo>
                <a:close/>
                <a:moveTo>
                  <a:pt x="37" y="1584"/>
                </a:moveTo>
                <a:cubicBezTo>
                  <a:pt x="865" y="141"/>
                  <a:pt x="865" y="141"/>
                  <a:pt x="865" y="141"/>
                </a:cubicBezTo>
                <a:cubicBezTo>
                  <a:pt x="912" y="59"/>
                  <a:pt x="1000" y="3"/>
                  <a:pt x="1100" y="0"/>
                </a:cubicBezTo>
                <a:cubicBezTo>
                  <a:pt x="1100" y="852"/>
                  <a:pt x="1100" y="852"/>
                  <a:pt x="1100" y="852"/>
                </a:cubicBezTo>
                <a:cubicBezTo>
                  <a:pt x="914" y="852"/>
                  <a:pt x="763" y="1003"/>
                  <a:pt x="763" y="1189"/>
                </a:cubicBezTo>
                <a:cubicBezTo>
                  <a:pt x="763" y="1376"/>
                  <a:pt x="914" y="1527"/>
                  <a:pt x="1100" y="1527"/>
                </a:cubicBezTo>
                <a:cubicBezTo>
                  <a:pt x="1100" y="2001"/>
                  <a:pt x="1100" y="2001"/>
                  <a:pt x="1100" y="2001"/>
                </a:cubicBezTo>
                <a:cubicBezTo>
                  <a:pt x="279" y="2001"/>
                  <a:pt x="279" y="2001"/>
                  <a:pt x="279" y="2001"/>
                </a:cubicBezTo>
                <a:cubicBezTo>
                  <a:pt x="125" y="2001"/>
                  <a:pt x="0" y="1877"/>
                  <a:pt x="0" y="1723"/>
                </a:cubicBezTo>
                <a:cubicBezTo>
                  <a:pt x="0" y="1672"/>
                  <a:pt x="13" y="1625"/>
                  <a:pt x="37" y="1584"/>
                </a:cubicBezTo>
                <a:close/>
              </a:path>
            </a:pathLst>
          </a:custGeom>
          <a:solidFill>
            <a:srgbClr val="9997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279"/>
          <p:cNvSpPr>
            <a:spLocks/>
          </p:cNvSpPr>
          <p:nvPr/>
        </p:nvSpPr>
        <p:spPr bwMode="auto">
          <a:xfrm>
            <a:off x="7427555" y="2076432"/>
            <a:ext cx="2350924" cy="1939883"/>
          </a:xfrm>
          <a:custGeom>
            <a:avLst/>
            <a:gdLst>
              <a:gd name="T0" fmla="*/ 16 w 1008"/>
              <a:gd name="T1" fmla="*/ 832 h 832"/>
              <a:gd name="T2" fmla="*/ 1008 w 1008"/>
              <a:gd name="T3" fmla="*/ 501 h 832"/>
              <a:gd name="T4" fmla="*/ 16 w 1008"/>
              <a:gd name="T5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8" h="832">
                <a:moveTo>
                  <a:pt x="16" y="832"/>
                </a:moveTo>
                <a:cubicBezTo>
                  <a:pt x="16" y="315"/>
                  <a:pt x="715" y="0"/>
                  <a:pt x="1008" y="501"/>
                </a:cubicBezTo>
                <a:cubicBezTo>
                  <a:pt x="715" y="1"/>
                  <a:pt x="0" y="253"/>
                  <a:pt x="16" y="832"/>
                </a:cubicBezTo>
                <a:close/>
              </a:path>
            </a:pathLst>
          </a:custGeom>
          <a:solidFill>
            <a:srgbClr val="7ECB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280"/>
          <p:cNvSpPr>
            <a:spLocks/>
          </p:cNvSpPr>
          <p:nvPr/>
        </p:nvSpPr>
        <p:spPr bwMode="auto">
          <a:xfrm>
            <a:off x="6238785" y="3230702"/>
            <a:ext cx="2189268" cy="2030568"/>
          </a:xfrm>
          <a:custGeom>
            <a:avLst/>
            <a:gdLst>
              <a:gd name="T0" fmla="*/ 939 w 939"/>
              <a:gd name="T1" fmla="*/ 677 h 871"/>
              <a:gd name="T2" fmla="*/ 214 w 939"/>
              <a:gd name="T3" fmla="*/ 0 h 871"/>
              <a:gd name="T4" fmla="*/ 939 w 939"/>
              <a:gd name="T5" fmla="*/ 677 h 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9" h="871">
                <a:moveTo>
                  <a:pt x="939" y="677"/>
                </a:moveTo>
                <a:cubicBezTo>
                  <a:pt x="419" y="871"/>
                  <a:pt x="0" y="457"/>
                  <a:pt x="214" y="0"/>
                </a:cubicBezTo>
                <a:cubicBezTo>
                  <a:pt x="37" y="499"/>
                  <a:pt x="468" y="810"/>
                  <a:pt x="939" y="677"/>
                </a:cubicBezTo>
                <a:close/>
              </a:path>
            </a:pathLst>
          </a:custGeom>
          <a:solidFill>
            <a:srgbClr val="E2F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281"/>
          <p:cNvSpPr>
            <a:spLocks/>
          </p:cNvSpPr>
          <p:nvPr/>
        </p:nvSpPr>
        <p:spPr bwMode="auto">
          <a:xfrm>
            <a:off x="8151067" y="3333216"/>
            <a:ext cx="1627411" cy="2578625"/>
          </a:xfrm>
          <a:custGeom>
            <a:avLst/>
            <a:gdLst>
              <a:gd name="T0" fmla="*/ 0 w 698"/>
              <a:gd name="T1" fmla="*/ 1106 h 1106"/>
              <a:gd name="T2" fmla="*/ 213 w 698"/>
              <a:gd name="T3" fmla="*/ 0 h 1106"/>
              <a:gd name="T4" fmla="*/ 0 w 698"/>
              <a:gd name="T5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8" h="1106">
                <a:moveTo>
                  <a:pt x="0" y="1106"/>
                </a:moveTo>
                <a:cubicBezTo>
                  <a:pt x="583" y="1106"/>
                  <a:pt x="661" y="280"/>
                  <a:pt x="213" y="0"/>
                </a:cubicBezTo>
                <a:cubicBezTo>
                  <a:pt x="698" y="280"/>
                  <a:pt x="610" y="1106"/>
                  <a:pt x="0" y="1106"/>
                </a:cubicBezTo>
                <a:close/>
              </a:path>
            </a:pathLst>
          </a:custGeom>
          <a:solidFill>
            <a:srgbClr val="FFDD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16"/>
          <p:cNvSpPr txBox="1"/>
          <p:nvPr/>
        </p:nvSpPr>
        <p:spPr>
          <a:xfrm>
            <a:off x="7615329" y="4025327"/>
            <a:ext cx="123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en-GB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194428" y="1245476"/>
            <a:ext cx="3584050" cy="4114366"/>
            <a:chOff x="4270238" y="1491140"/>
            <a:chExt cx="3584050" cy="4114366"/>
          </a:xfrm>
        </p:grpSpPr>
        <p:sp>
          <p:nvSpPr>
            <p:cNvPr id="47" name="Freeform 110"/>
            <p:cNvSpPr>
              <a:spLocks/>
            </p:cNvSpPr>
            <p:nvPr/>
          </p:nvSpPr>
          <p:spPr bwMode="auto">
            <a:xfrm>
              <a:off x="4270238" y="1491140"/>
              <a:ext cx="3584050" cy="4114366"/>
            </a:xfrm>
            <a:custGeom>
              <a:avLst/>
              <a:gdLst>
                <a:gd name="T0" fmla="*/ 226 w 1537"/>
                <a:gd name="T1" fmla="*/ 862 h 1764"/>
                <a:gd name="T2" fmla="*/ 640 w 1537"/>
                <a:gd name="T3" fmla="*/ 141 h 1764"/>
                <a:gd name="T4" fmla="*/ 883 w 1537"/>
                <a:gd name="T5" fmla="*/ 0 h 1764"/>
                <a:gd name="T6" fmla="*/ 1123 w 1537"/>
                <a:gd name="T7" fmla="*/ 136 h 1764"/>
                <a:gd name="T8" fmla="*/ 1537 w 1537"/>
                <a:gd name="T9" fmla="*/ 857 h 1764"/>
                <a:gd name="T10" fmla="*/ 1537 w 1537"/>
                <a:gd name="T11" fmla="*/ 857 h 1764"/>
                <a:gd name="T12" fmla="*/ 545 w 1537"/>
                <a:gd name="T13" fmla="*/ 1188 h 1764"/>
                <a:gd name="T14" fmla="*/ 883 w 1537"/>
                <a:gd name="T15" fmla="*/ 1525 h 1764"/>
                <a:gd name="T16" fmla="*/ 1094 w 1537"/>
                <a:gd name="T17" fmla="*/ 1451 h 1764"/>
                <a:gd name="T18" fmla="*/ 226 w 1537"/>
                <a:gd name="T19" fmla="*/ 863 h 1764"/>
                <a:gd name="T20" fmla="*/ 226 w 1537"/>
                <a:gd name="T21" fmla="*/ 862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7" h="1764">
                  <a:moveTo>
                    <a:pt x="226" y="862"/>
                  </a:moveTo>
                  <a:cubicBezTo>
                    <a:pt x="640" y="141"/>
                    <a:pt x="640" y="141"/>
                    <a:pt x="640" y="141"/>
                  </a:cubicBezTo>
                  <a:cubicBezTo>
                    <a:pt x="688" y="57"/>
                    <a:pt x="779" y="0"/>
                    <a:pt x="883" y="0"/>
                  </a:cubicBezTo>
                  <a:cubicBezTo>
                    <a:pt x="985" y="0"/>
                    <a:pt x="1074" y="55"/>
                    <a:pt x="1123" y="136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244" y="356"/>
                    <a:pt x="545" y="671"/>
                    <a:pt x="545" y="1188"/>
                  </a:cubicBezTo>
                  <a:cubicBezTo>
                    <a:pt x="545" y="1374"/>
                    <a:pt x="696" y="1525"/>
                    <a:pt x="883" y="1525"/>
                  </a:cubicBezTo>
                  <a:cubicBezTo>
                    <a:pt x="963" y="1525"/>
                    <a:pt x="1036" y="1498"/>
                    <a:pt x="1094" y="1451"/>
                  </a:cubicBezTo>
                  <a:cubicBezTo>
                    <a:pt x="681" y="1764"/>
                    <a:pt x="0" y="1400"/>
                    <a:pt x="226" y="863"/>
                  </a:cubicBezTo>
                  <a:lnTo>
                    <a:pt x="226" y="86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Group 130"/>
            <p:cNvGrpSpPr/>
            <p:nvPr/>
          </p:nvGrpSpPr>
          <p:grpSpPr>
            <a:xfrm>
              <a:off x="5429152" y="2060848"/>
              <a:ext cx="1800493" cy="864096"/>
              <a:chOff x="2392554" y="2291065"/>
              <a:chExt cx="1800493" cy="864096"/>
            </a:xfrm>
          </p:grpSpPr>
          <p:sp>
            <p:nvSpPr>
              <p:cNvPr id="64" name="TextBox 131"/>
              <p:cNvSpPr txBox="1"/>
              <p:nvPr/>
            </p:nvSpPr>
            <p:spPr>
              <a:xfrm>
                <a:off x="2969629" y="229106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  <a:endParaRPr lang="en-GB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Rectangle 132"/>
              <p:cNvSpPr/>
              <p:nvPr/>
            </p:nvSpPr>
            <p:spPr>
              <a:xfrm>
                <a:off x="2392554" y="2631941"/>
                <a:ext cx="18004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建设一套稳定的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互联网产品体系</a:t>
                </a:r>
                <a:endParaRPr lang="en-GB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5" name="Group 91"/>
            <p:cNvGrpSpPr/>
            <p:nvPr/>
          </p:nvGrpSpPr>
          <p:grpSpPr>
            <a:xfrm>
              <a:off x="5978913" y="1716763"/>
              <a:ext cx="658399" cy="351393"/>
              <a:chOff x="7213337" y="3095535"/>
              <a:chExt cx="701827" cy="374571"/>
            </a:xfrm>
            <a:solidFill>
              <a:schemeClr val="bg2"/>
            </a:solidFill>
          </p:grpSpPr>
          <p:sp>
            <p:nvSpPr>
              <p:cNvPr id="61" name="Freeform 490"/>
              <p:cNvSpPr>
                <a:spLocks noEditPoints="1"/>
              </p:cNvSpPr>
              <p:nvPr/>
            </p:nvSpPr>
            <p:spPr bwMode="auto">
              <a:xfrm>
                <a:off x="7213337" y="3097506"/>
                <a:ext cx="448499" cy="361757"/>
              </a:xfrm>
              <a:custGeom>
                <a:avLst/>
                <a:gdLst>
                  <a:gd name="T0" fmla="*/ 178 w 192"/>
                  <a:gd name="T1" fmla="*/ 0 h 155"/>
                  <a:gd name="T2" fmla="*/ 14 w 192"/>
                  <a:gd name="T3" fmla="*/ 0 h 155"/>
                  <a:gd name="T4" fmla="*/ 0 w 192"/>
                  <a:gd name="T5" fmla="*/ 14 h 155"/>
                  <a:gd name="T6" fmla="*/ 0 w 192"/>
                  <a:gd name="T7" fmla="*/ 124 h 155"/>
                  <a:gd name="T8" fmla="*/ 14 w 192"/>
                  <a:gd name="T9" fmla="*/ 138 h 155"/>
                  <a:gd name="T10" fmla="*/ 78 w 192"/>
                  <a:gd name="T11" fmla="*/ 138 h 155"/>
                  <a:gd name="T12" fmla="*/ 78 w 192"/>
                  <a:gd name="T13" fmla="*/ 148 h 155"/>
                  <a:gd name="T14" fmla="*/ 17 w 192"/>
                  <a:gd name="T15" fmla="*/ 148 h 155"/>
                  <a:gd name="T16" fmla="*/ 14 w 192"/>
                  <a:gd name="T17" fmla="*/ 151 h 155"/>
                  <a:gd name="T18" fmla="*/ 17 w 192"/>
                  <a:gd name="T19" fmla="*/ 155 h 155"/>
                  <a:gd name="T20" fmla="*/ 175 w 192"/>
                  <a:gd name="T21" fmla="*/ 155 h 155"/>
                  <a:gd name="T22" fmla="*/ 178 w 192"/>
                  <a:gd name="T23" fmla="*/ 151 h 155"/>
                  <a:gd name="T24" fmla="*/ 175 w 192"/>
                  <a:gd name="T25" fmla="*/ 148 h 155"/>
                  <a:gd name="T26" fmla="*/ 121 w 192"/>
                  <a:gd name="T27" fmla="*/ 148 h 155"/>
                  <a:gd name="T28" fmla="*/ 121 w 192"/>
                  <a:gd name="T29" fmla="*/ 138 h 155"/>
                  <a:gd name="T30" fmla="*/ 178 w 192"/>
                  <a:gd name="T31" fmla="*/ 138 h 155"/>
                  <a:gd name="T32" fmla="*/ 192 w 192"/>
                  <a:gd name="T33" fmla="*/ 124 h 155"/>
                  <a:gd name="T34" fmla="*/ 192 w 192"/>
                  <a:gd name="T35" fmla="*/ 14 h 155"/>
                  <a:gd name="T36" fmla="*/ 178 w 192"/>
                  <a:gd name="T37" fmla="*/ 0 h 155"/>
                  <a:gd name="T38" fmla="*/ 182 w 192"/>
                  <a:gd name="T39" fmla="*/ 114 h 155"/>
                  <a:gd name="T40" fmla="*/ 169 w 192"/>
                  <a:gd name="T41" fmla="*/ 126 h 155"/>
                  <a:gd name="T42" fmla="*/ 23 w 192"/>
                  <a:gd name="T43" fmla="*/ 126 h 155"/>
                  <a:gd name="T44" fmla="*/ 11 w 192"/>
                  <a:gd name="T45" fmla="*/ 114 h 155"/>
                  <a:gd name="T46" fmla="*/ 11 w 192"/>
                  <a:gd name="T47" fmla="*/ 21 h 155"/>
                  <a:gd name="T48" fmla="*/ 23 w 192"/>
                  <a:gd name="T49" fmla="*/ 9 h 155"/>
                  <a:gd name="T50" fmla="*/ 169 w 192"/>
                  <a:gd name="T51" fmla="*/ 9 h 155"/>
                  <a:gd name="T52" fmla="*/ 182 w 192"/>
                  <a:gd name="T53" fmla="*/ 21 h 155"/>
                  <a:gd name="T54" fmla="*/ 182 w 192"/>
                  <a:gd name="T55" fmla="*/ 11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2" h="155">
                    <a:moveTo>
                      <a:pt x="17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32"/>
                      <a:pt x="6" y="138"/>
                      <a:pt x="14" y="138"/>
                    </a:cubicBezTo>
                    <a:cubicBezTo>
                      <a:pt x="78" y="138"/>
                      <a:pt x="78" y="138"/>
                      <a:pt x="78" y="138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17" y="148"/>
                      <a:pt x="17" y="148"/>
                      <a:pt x="17" y="148"/>
                    </a:cubicBezTo>
                    <a:cubicBezTo>
                      <a:pt x="15" y="148"/>
                      <a:pt x="14" y="149"/>
                      <a:pt x="14" y="151"/>
                    </a:cubicBezTo>
                    <a:cubicBezTo>
                      <a:pt x="14" y="153"/>
                      <a:pt x="15" y="155"/>
                      <a:pt x="17" y="155"/>
                    </a:cubicBezTo>
                    <a:cubicBezTo>
                      <a:pt x="175" y="155"/>
                      <a:pt x="175" y="155"/>
                      <a:pt x="175" y="155"/>
                    </a:cubicBezTo>
                    <a:cubicBezTo>
                      <a:pt x="177" y="155"/>
                      <a:pt x="178" y="153"/>
                      <a:pt x="178" y="151"/>
                    </a:cubicBezTo>
                    <a:cubicBezTo>
                      <a:pt x="178" y="149"/>
                      <a:pt x="177" y="148"/>
                      <a:pt x="175" y="148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1" y="138"/>
                      <a:pt x="121" y="138"/>
                      <a:pt x="121" y="138"/>
                    </a:cubicBezTo>
                    <a:cubicBezTo>
                      <a:pt x="178" y="138"/>
                      <a:pt x="178" y="138"/>
                      <a:pt x="178" y="138"/>
                    </a:cubicBezTo>
                    <a:cubicBezTo>
                      <a:pt x="186" y="138"/>
                      <a:pt x="192" y="132"/>
                      <a:pt x="192" y="124"/>
                    </a:cubicBezTo>
                    <a:cubicBezTo>
                      <a:pt x="192" y="14"/>
                      <a:pt x="192" y="14"/>
                      <a:pt x="192" y="14"/>
                    </a:cubicBezTo>
                    <a:cubicBezTo>
                      <a:pt x="192" y="7"/>
                      <a:pt x="186" y="0"/>
                      <a:pt x="178" y="0"/>
                    </a:cubicBezTo>
                    <a:close/>
                    <a:moveTo>
                      <a:pt x="182" y="114"/>
                    </a:moveTo>
                    <a:cubicBezTo>
                      <a:pt x="182" y="120"/>
                      <a:pt x="176" y="126"/>
                      <a:pt x="169" y="126"/>
                    </a:cubicBezTo>
                    <a:cubicBezTo>
                      <a:pt x="23" y="126"/>
                      <a:pt x="23" y="126"/>
                      <a:pt x="23" y="126"/>
                    </a:cubicBezTo>
                    <a:cubicBezTo>
                      <a:pt x="16" y="126"/>
                      <a:pt x="11" y="120"/>
                      <a:pt x="11" y="1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14"/>
                      <a:pt x="16" y="9"/>
                      <a:pt x="23" y="9"/>
                    </a:cubicBezTo>
                    <a:cubicBezTo>
                      <a:pt x="169" y="9"/>
                      <a:pt x="169" y="9"/>
                      <a:pt x="169" y="9"/>
                    </a:cubicBezTo>
                    <a:cubicBezTo>
                      <a:pt x="176" y="9"/>
                      <a:pt x="182" y="14"/>
                      <a:pt x="182" y="21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91"/>
              <p:cNvSpPr>
                <a:spLocks/>
              </p:cNvSpPr>
              <p:nvPr/>
            </p:nvSpPr>
            <p:spPr bwMode="auto">
              <a:xfrm>
                <a:off x="7269522" y="3143835"/>
                <a:ext cx="336128" cy="221785"/>
              </a:xfrm>
              <a:custGeom>
                <a:avLst/>
                <a:gdLst>
                  <a:gd name="T0" fmla="*/ 134 w 144"/>
                  <a:gd name="T1" fmla="*/ 0 h 95"/>
                  <a:gd name="T2" fmla="*/ 11 w 144"/>
                  <a:gd name="T3" fmla="*/ 0 h 95"/>
                  <a:gd name="T4" fmla="*/ 0 w 144"/>
                  <a:gd name="T5" fmla="*/ 10 h 95"/>
                  <a:gd name="T6" fmla="*/ 0 w 144"/>
                  <a:gd name="T7" fmla="*/ 85 h 95"/>
                  <a:gd name="T8" fmla="*/ 11 w 144"/>
                  <a:gd name="T9" fmla="*/ 95 h 95"/>
                  <a:gd name="T10" fmla="*/ 134 w 144"/>
                  <a:gd name="T11" fmla="*/ 95 h 95"/>
                  <a:gd name="T12" fmla="*/ 144 w 144"/>
                  <a:gd name="T13" fmla="*/ 85 h 95"/>
                  <a:gd name="T14" fmla="*/ 144 w 144"/>
                  <a:gd name="T15" fmla="*/ 10 h 95"/>
                  <a:gd name="T16" fmla="*/ 134 w 144"/>
                  <a:gd name="T1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95">
                    <a:moveTo>
                      <a:pt x="13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5" y="95"/>
                      <a:pt x="11" y="95"/>
                    </a:cubicBezTo>
                    <a:cubicBezTo>
                      <a:pt x="134" y="95"/>
                      <a:pt x="134" y="95"/>
                      <a:pt x="134" y="95"/>
                    </a:cubicBezTo>
                    <a:cubicBezTo>
                      <a:pt x="139" y="95"/>
                      <a:pt x="144" y="90"/>
                      <a:pt x="144" y="85"/>
                    </a:cubicBezTo>
                    <a:cubicBezTo>
                      <a:pt x="144" y="10"/>
                      <a:pt x="144" y="10"/>
                      <a:pt x="144" y="10"/>
                    </a:cubicBezTo>
                    <a:cubicBezTo>
                      <a:pt x="144" y="4"/>
                      <a:pt x="139" y="0"/>
                      <a:pt x="13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92"/>
              <p:cNvSpPr>
                <a:spLocks noEditPoints="1"/>
              </p:cNvSpPr>
              <p:nvPr/>
            </p:nvSpPr>
            <p:spPr bwMode="auto">
              <a:xfrm>
                <a:off x="7708164" y="3095535"/>
                <a:ext cx="207000" cy="374571"/>
              </a:xfrm>
              <a:custGeom>
                <a:avLst/>
                <a:gdLst>
                  <a:gd name="T0" fmla="*/ 44 w 89"/>
                  <a:gd name="T1" fmla="*/ 0 h 161"/>
                  <a:gd name="T2" fmla="*/ 0 w 89"/>
                  <a:gd name="T3" fmla="*/ 36 h 161"/>
                  <a:gd name="T4" fmla="*/ 0 w 89"/>
                  <a:gd name="T5" fmla="*/ 125 h 161"/>
                  <a:gd name="T6" fmla="*/ 44 w 89"/>
                  <a:gd name="T7" fmla="*/ 161 h 161"/>
                  <a:gd name="T8" fmla="*/ 89 w 89"/>
                  <a:gd name="T9" fmla="*/ 125 h 161"/>
                  <a:gd name="T10" fmla="*/ 89 w 89"/>
                  <a:gd name="T11" fmla="*/ 36 h 161"/>
                  <a:gd name="T12" fmla="*/ 44 w 89"/>
                  <a:gd name="T13" fmla="*/ 0 h 161"/>
                  <a:gd name="T14" fmla="*/ 46 w 89"/>
                  <a:gd name="T15" fmla="*/ 140 h 161"/>
                  <a:gd name="T16" fmla="*/ 35 w 89"/>
                  <a:gd name="T17" fmla="*/ 130 h 161"/>
                  <a:gd name="T18" fmla="*/ 46 w 89"/>
                  <a:gd name="T19" fmla="*/ 119 h 161"/>
                  <a:gd name="T20" fmla="*/ 56 w 89"/>
                  <a:gd name="T21" fmla="*/ 130 h 161"/>
                  <a:gd name="T22" fmla="*/ 46 w 89"/>
                  <a:gd name="T23" fmla="*/ 140 h 161"/>
                  <a:gd name="T24" fmla="*/ 69 w 89"/>
                  <a:gd name="T25" fmla="*/ 66 h 161"/>
                  <a:gd name="T26" fmla="*/ 21 w 89"/>
                  <a:gd name="T27" fmla="*/ 66 h 161"/>
                  <a:gd name="T28" fmla="*/ 17 w 89"/>
                  <a:gd name="T29" fmla="*/ 62 h 161"/>
                  <a:gd name="T30" fmla="*/ 21 w 89"/>
                  <a:gd name="T31" fmla="*/ 58 h 161"/>
                  <a:gd name="T32" fmla="*/ 69 w 89"/>
                  <a:gd name="T33" fmla="*/ 58 h 161"/>
                  <a:gd name="T34" fmla="*/ 73 w 89"/>
                  <a:gd name="T35" fmla="*/ 62 h 161"/>
                  <a:gd name="T36" fmla="*/ 69 w 89"/>
                  <a:gd name="T37" fmla="*/ 66 h 161"/>
                  <a:gd name="T38" fmla="*/ 69 w 89"/>
                  <a:gd name="T39" fmla="*/ 40 h 161"/>
                  <a:gd name="T40" fmla="*/ 21 w 89"/>
                  <a:gd name="T41" fmla="*/ 40 h 161"/>
                  <a:gd name="T42" fmla="*/ 17 w 89"/>
                  <a:gd name="T43" fmla="*/ 36 h 161"/>
                  <a:gd name="T44" fmla="*/ 21 w 89"/>
                  <a:gd name="T45" fmla="*/ 32 h 161"/>
                  <a:gd name="T46" fmla="*/ 69 w 89"/>
                  <a:gd name="T47" fmla="*/ 32 h 161"/>
                  <a:gd name="T48" fmla="*/ 73 w 89"/>
                  <a:gd name="T49" fmla="*/ 36 h 161"/>
                  <a:gd name="T50" fmla="*/ 69 w 89"/>
                  <a:gd name="T51" fmla="*/ 4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9" h="161">
                    <a:moveTo>
                      <a:pt x="44" y="0"/>
                    </a:moveTo>
                    <a:cubicBezTo>
                      <a:pt x="20" y="0"/>
                      <a:pt x="2" y="4"/>
                      <a:pt x="0" y="36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1" y="158"/>
                      <a:pt x="20" y="161"/>
                      <a:pt x="44" y="161"/>
                    </a:cubicBezTo>
                    <a:cubicBezTo>
                      <a:pt x="69" y="161"/>
                      <a:pt x="89" y="157"/>
                      <a:pt x="89" y="125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8" y="8"/>
                      <a:pt x="69" y="0"/>
                      <a:pt x="44" y="0"/>
                    </a:cubicBezTo>
                    <a:close/>
                    <a:moveTo>
                      <a:pt x="46" y="140"/>
                    </a:moveTo>
                    <a:cubicBezTo>
                      <a:pt x="40" y="140"/>
                      <a:pt x="35" y="136"/>
                      <a:pt x="35" y="130"/>
                    </a:cubicBezTo>
                    <a:cubicBezTo>
                      <a:pt x="35" y="124"/>
                      <a:pt x="40" y="119"/>
                      <a:pt x="46" y="119"/>
                    </a:cubicBezTo>
                    <a:cubicBezTo>
                      <a:pt x="51" y="119"/>
                      <a:pt x="56" y="124"/>
                      <a:pt x="56" y="130"/>
                    </a:cubicBezTo>
                    <a:cubicBezTo>
                      <a:pt x="56" y="136"/>
                      <a:pt x="51" y="140"/>
                      <a:pt x="46" y="140"/>
                    </a:cubicBezTo>
                    <a:close/>
                    <a:moveTo>
                      <a:pt x="69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18" y="66"/>
                      <a:pt x="17" y="64"/>
                      <a:pt x="17" y="62"/>
                    </a:cubicBezTo>
                    <a:cubicBezTo>
                      <a:pt x="17" y="60"/>
                      <a:pt x="18" y="58"/>
                      <a:pt x="21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71" y="58"/>
                      <a:pt x="73" y="60"/>
                      <a:pt x="73" y="62"/>
                    </a:cubicBezTo>
                    <a:cubicBezTo>
                      <a:pt x="73" y="64"/>
                      <a:pt x="71" y="66"/>
                      <a:pt x="69" y="66"/>
                    </a:cubicBezTo>
                    <a:close/>
                    <a:moveTo>
                      <a:pt x="69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18" y="40"/>
                      <a:pt x="17" y="38"/>
                      <a:pt x="17" y="36"/>
                    </a:cubicBezTo>
                    <a:cubicBezTo>
                      <a:pt x="17" y="34"/>
                      <a:pt x="18" y="32"/>
                      <a:pt x="21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1" y="32"/>
                      <a:pt x="73" y="34"/>
                      <a:pt x="73" y="36"/>
                    </a:cubicBezTo>
                    <a:cubicBezTo>
                      <a:pt x="73" y="38"/>
                      <a:pt x="71" y="40"/>
                      <a:pt x="69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6" name="Freeform 130"/>
          <p:cNvSpPr>
            <a:spLocks noEditPoints="1"/>
          </p:cNvSpPr>
          <p:nvPr/>
        </p:nvSpPr>
        <p:spPr bwMode="auto">
          <a:xfrm>
            <a:off x="8044881" y="3406704"/>
            <a:ext cx="413123" cy="572201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465012" y="2076432"/>
            <a:ext cx="3439532" cy="3835409"/>
            <a:chOff x="5540822" y="2322096"/>
            <a:chExt cx="3439532" cy="3835409"/>
          </a:xfrm>
          <a:solidFill>
            <a:schemeClr val="bg1">
              <a:lumMod val="65000"/>
            </a:schemeClr>
          </a:solidFill>
        </p:grpSpPr>
        <p:sp>
          <p:nvSpPr>
            <p:cNvPr id="68" name="Freeform 111"/>
            <p:cNvSpPr>
              <a:spLocks/>
            </p:cNvSpPr>
            <p:nvPr/>
          </p:nvSpPr>
          <p:spPr bwMode="auto">
            <a:xfrm>
              <a:off x="5540822" y="2322096"/>
              <a:ext cx="3372122" cy="3835409"/>
            </a:xfrm>
            <a:custGeom>
              <a:avLst/>
              <a:gdLst>
                <a:gd name="T0" fmla="*/ 992 w 1446"/>
                <a:gd name="T1" fmla="*/ 501 h 1645"/>
                <a:gd name="T2" fmla="*/ 1409 w 1446"/>
                <a:gd name="T3" fmla="*/ 1228 h 1645"/>
                <a:gd name="T4" fmla="*/ 1446 w 1446"/>
                <a:gd name="T5" fmla="*/ 1367 h 1645"/>
                <a:gd name="T6" fmla="*/ 1167 w 1446"/>
                <a:gd name="T7" fmla="*/ 1645 h 1645"/>
                <a:gd name="T8" fmla="*/ 294 w 1446"/>
                <a:gd name="T9" fmla="*/ 1645 h 1645"/>
                <a:gd name="T10" fmla="*/ 507 w 1446"/>
                <a:gd name="T11" fmla="*/ 539 h 1645"/>
                <a:gd name="T12" fmla="*/ 338 w 1446"/>
                <a:gd name="T13" fmla="*/ 494 h 1645"/>
                <a:gd name="T14" fmla="*/ 0 w 1446"/>
                <a:gd name="T15" fmla="*/ 832 h 1645"/>
                <a:gd name="T16" fmla="*/ 992 w 1446"/>
                <a:gd name="T17" fmla="*/ 50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6" h="1645">
                  <a:moveTo>
                    <a:pt x="992" y="501"/>
                  </a:moveTo>
                  <a:cubicBezTo>
                    <a:pt x="1409" y="1228"/>
                    <a:pt x="1409" y="1228"/>
                    <a:pt x="1409" y="1228"/>
                  </a:cubicBezTo>
                  <a:cubicBezTo>
                    <a:pt x="1432" y="1269"/>
                    <a:pt x="1446" y="1316"/>
                    <a:pt x="1446" y="1367"/>
                  </a:cubicBezTo>
                  <a:cubicBezTo>
                    <a:pt x="1446" y="1521"/>
                    <a:pt x="1321" y="1645"/>
                    <a:pt x="1167" y="1645"/>
                  </a:cubicBezTo>
                  <a:cubicBezTo>
                    <a:pt x="294" y="1645"/>
                    <a:pt x="294" y="1645"/>
                    <a:pt x="294" y="1645"/>
                  </a:cubicBezTo>
                  <a:cubicBezTo>
                    <a:pt x="877" y="1645"/>
                    <a:pt x="955" y="819"/>
                    <a:pt x="507" y="539"/>
                  </a:cubicBezTo>
                  <a:cubicBezTo>
                    <a:pt x="457" y="510"/>
                    <a:pt x="399" y="494"/>
                    <a:pt x="338" y="494"/>
                  </a:cubicBezTo>
                  <a:cubicBezTo>
                    <a:pt x="151" y="494"/>
                    <a:pt x="0" y="645"/>
                    <a:pt x="0" y="832"/>
                  </a:cubicBezTo>
                  <a:cubicBezTo>
                    <a:pt x="0" y="315"/>
                    <a:pt x="699" y="0"/>
                    <a:pt x="992" y="50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Group 137"/>
            <p:cNvGrpSpPr/>
            <p:nvPr/>
          </p:nvGrpSpPr>
          <p:grpSpPr>
            <a:xfrm>
              <a:off x="7359397" y="5109433"/>
              <a:ext cx="1620957" cy="835176"/>
              <a:chOff x="2382885" y="2248903"/>
              <a:chExt cx="1620957" cy="835176"/>
            </a:xfrm>
            <a:grpFill/>
          </p:grpSpPr>
          <p:sp>
            <p:nvSpPr>
              <p:cNvPr id="71" name="TextBox 138"/>
              <p:cNvSpPr txBox="1"/>
              <p:nvPr/>
            </p:nvSpPr>
            <p:spPr>
              <a:xfrm>
                <a:off x="2712537" y="2248903"/>
                <a:ext cx="646331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商务</a:t>
                </a:r>
                <a:endParaRPr lang="en-GB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Rectangle 139"/>
              <p:cNvSpPr/>
              <p:nvPr/>
            </p:nvSpPr>
            <p:spPr>
              <a:xfrm>
                <a:off x="2382885" y="2560859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商务资源的整合、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模式探讨及接入</a:t>
                </a:r>
                <a:endParaRPr lang="en-GB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Freeform 103"/>
            <p:cNvSpPr>
              <a:spLocks noEditPoints="1"/>
            </p:cNvSpPr>
            <p:nvPr/>
          </p:nvSpPr>
          <p:spPr bwMode="auto">
            <a:xfrm>
              <a:off x="7762617" y="4725684"/>
              <a:ext cx="494221" cy="322979"/>
            </a:xfrm>
            <a:custGeom>
              <a:avLst/>
              <a:gdLst>
                <a:gd name="T0" fmla="*/ 48 w 193"/>
                <a:gd name="T1" fmla="*/ 23 h 126"/>
                <a:gd name="T2" fmla="*/ 26 w 193"/>
                <a:gd name="T3" fmla="*/ 45 h 126"/>
                <a:gd name="T4" fmla="*/ 4 w 193"/>
                <a:gd name="T5" fmla="*/ 23 h 126"/>
                <a:gd name="T6" fmla="*/ 26 w 193"/>
                <a:gd name="T7" fmla="*/ 0 h 126"/>
                <a:gd name="T8" fmla="*/ 48 w 193"/>
                <a:gd name="T9" fmla="*/ 23 h 126"/>
                <a:gd name="T10" fmla="*/ 145 w 193"/>
                <a:gd name="T11" fmla="*/ 23 h 126"/>
                <a:gd name="T12" fmla="*/ 167 w 193"/>
                <a:gd name="T13" fmla="*/ 45 h 126"/>
                <a:gd name="T14" fmla="*/ 189 w 193"/>
                <a:gd name="T15" fmla="*/ 23 h 126"/>
                <a:gd name="T16" fmla="*/ 167 w 193"/>
                <a:gd name="T17" fmla="*/ 0 h 126"/>
                <a:gd name="T18" fmla="*/ 145 w 193"/>
                <a:gd name="T19" fmla="*/ 23 h 126"/>
                <a:gd name="T20" fmla="*/ 84 w 193"/>
                <a:gd name="T21" fmla="*/ 99 h 126"/>
                <a:gd name="T22" fmla="*/ 89 w 193"/>
                <a:gd name="T23" fmla="*/ 86 h 126"/>
                <a:gd name="T24" fmla="*/ 56 w 193"/>
                <a:gd name="T25" fmla="*/ 65 h 126"/>
                <a:gd name="T26" fmla="*/ 45 w 193"/>
                <a:gd name="T27" fmla="*/ 55 h 126"/>
                <a:gd name="T28" fmla="*/ 45 w 193"/>
                <a:gd name="T29" fmla="*/ 55 h 126"/>
                <a:gd name="T30" fmla="*/ 32 w 193"/>
                <a:gd name="T31" fmla="*/ 50 h 126"/>
                <a:gd name="T32" fmla="*/ 20 w 193"/>
                <a:gd name="T33" fmla="*/ 50 h 126"/>
                <a:gd name="T34" fmla="*/ 0 w 193"/>
                <a:gd name="T35" fmla="*/ 70 h 126"/>
                <a:gd name="T36" fmla="*/ 0 w 193"/>
                <a:gd name="T37" fmla="*/ 126 h 126"/>
                <a:gd name="T38" fmla="*/ 52 w 193"/>
                <a:gd name="T39" fmla="*/ 126 h 126"/>
                <a:gd name="T40" fmla="*/ 52 w 193"/>
                <a:gd name="T41" fmla="*/ 90 h 126"/>
                <a:gd name="T42" fmla="*/ 87 w 193"/>
                <a:gd name="T43" fmla="*/ 106 h 126"/>
                <a:gd name="T44" fmla="*/ 84 w 193"/>
                <a:gd name="T45" fmla="*/ 99 h 126"/>
                <a:gd name="T46" fmla="*/ 173 w 193"/>
                <a:gd name="T47" fmla="*/ 50 h 126"/>
                <a:gd name="T48" fmla="*/ 161 w 193"/>
                <a:gd name="T49" fmla="*/ 50 h 126"/>
                <a:gd name="T50" fmla="*/ 149 w 193"/>
                <a:gd name="T51" fmla="*/ 55 h 126"/>
                <a:gd name="T52" fmla="*/ 148 w 193"/>
                <a:gd name="T53" fmla="*/ 55 h 126"/>
                <a:gd name="T54" fmla="*/ 138 w 193"/>
                <a:gd name="T55" fmla="*/ 65 h 126"/>
                <a:gd name="T56" fmla="*/ 99 w 193"/>
                <a:gd name="T57" fmla="*/ 87 h 126"/>
                <a:gd name="T58" fmla="*/ 90 w 193"/>
                <a:gd name="T59" fmla="*/ 98 h 126"/>
                <a:gd name="T60" fmla="*/ 100 w 193"/>
                <a:gd name="T61" fmla="*/ 107 h 126"/>
                <a:gd name="T62" fmla="*/ 101 w 193"/>
                <a:gd name="T63" fmla="*/ 107 h 126"/>
                <a:gd name="T64" fmla="*/ 141 w 193"/>
                <a:gd name="T65" fmla="*/ 90 h 126"/>
                <a:gd name="T66" fmla="*/ 141 w 193"/>
                <a:gd name="T67" fmla="*/ 126 h 126"/>
                <a:gd name="T68" fmla="*/ 193 w 193"/>
                <a:gd name="T69" fmla="*/ 126 h 126"/>
                <a:gd name="T70" fmla="*/ 193 w 193"/>
                <a:gd name="T71" fmla="*/ 70 h 126"/>
                <a:gd name="T72" fmla="*/ 173 w 193"/>
                <a:gd name="T73" fmla="*/ 5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3" h="126">
                  <a:moveTo>
                    <a:pt x="48" y="23"/>
                  </a:moveTo>
                  <a:cubicBezTo>
                    <a:pt x="48" y="35"/>
                    <a:pt x="38" y="45"/>
                    <a:pt x="26" y="45"/>
                  </a:cubicBezTo>
                  <a:cubicBezTo>
                    <a:pt x="14" y="45"/>
                    <a:pt x="4" y="35"/>
                    <a:pt x="4" y="23"/>
                  </a:cubicBezTo>
                  <a:cubicBezTo>
                    <a:pt x="4" y="10"/>
                    <a:pt x="14" y="0"/>
                    <a:pt x="26" y="0"/>
                  </a:cubicBezTo>
                  <a:cubicBezTo>
                    <a:pt x="38" y="0"/>
                    <a:pt x="48" y="10"/>
                    <a:pt x="48" y="23"/>
                  </a:cubicBezTo>
                  <a:close/>
                  <a:moveTo>
                    <a:pt x="145" y="23"/>
                  </a:moveTo>
                  <a:cubicBezTo>
                    <a:pt x="145" y="35"/>
                    <a:pt x="155" y="45"/>
                    <a:pt x="167" y="45"/>
                  </a:cubicBezTo>
                  <a:cubicBezTo>
                    <a:pt x="180" y="45"/>
                    <a:pt x="189" y="35"/>
                    <a:pt x="189" y="23"/>
                  </a:cubicBezTo>
                  <a:cubicBezTo>
                    <a:pt x="189" y="10"/>
                    <a:pt x="180" y="0"/>
                    <a:pt x="167" y="0"/>
                  </a:cubicBezTo>
                  <a:cubicBezTo>
                    <a:pt x="155" y="0"/>
                    <a:pt x="145" y="10"/>
                    <a:pt x="145" y="23"/>
                  </a:cubicBezTo>
                  <a:close/>
                  <a:moveTo>
                    <a:pt x="84" y="99"/>
                  </a:moveTo>
                  <a:cubicBezTo>
                    <a:pt x="84" y="94"/>
                    <a:pt x="86" y="90"/>
                    <a:pt x="89" y="86"/>
                  </a:cubicBezTo>
                  <a:cubicBezTo>
                    <a:pt x="70" y="83"/>
                    <a:pt x="62" y="74"/>
                    <a:pt x="56" y="65"/>
                  </a:cubicBezTo>
                  <a:cubicBezTo>
                    <a:pt x="52" y="61"/>
                    <a:pt x="49" y="58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1" y="52"/>
                    <a:pt x="37" y="50"/>
                    <a:pt x="32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9" y="50"/>
                    <a:pt x="0" y="59"/>
                    <a:pt x="0" y="7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52" y="126"/>
                    <a:pt x="52" y="126"/>
                    <a:pt x="52" y="126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60" y="96"/>
                    <a:pt x="71" y="103"/>
                    <a:pt x="87" y="106"/>
                  </a:cubicBezTo>
                  <a:cubicBezTo>
                    <a:pt x="86" y="104"/>
                    <a:pt x="85" y="101"/>
                    <a:pt x="84" y="99"/>
                  </a:cubicBezTo>
                  <a:close/>
                  <a:moveTo>
                    <a:pt x="173" y="50"/>
                  </a:moveTo>
                  <a:cubicBezTo>
                    <a:pt x="161" y="50"/>
                    <a:pt x="161" y="50"/>
                    <a:pt x="161" y="50"/>
                  </a:cubicBezTo>
                  <a:cubicBezTo>
                    <a:pt x="156" y="50"/>
                    <a:pt x="152" y="52"/>
                    <a:pt x="149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4" y="58"/>
                    <a:pt x="141" y="61"/>
                    <a:pt x="138" y="65"/>
                  </a:cubicBezTo>
                  <a:cubicBezTo>
                    <a:pt x="130" y="74"/>
                    <a:pt x="122" y="85"/>
                    <a:pt x="99" y="87"/>
                  </a:cubicBezTo>
                  <a:cubicBezTo>
                    <a:pt x="93" y="88"/>
                    <a:pt x="90" y="93"/>
                    <a:pt x="90" y="98"/>
                  </a:cubicBezTo>
                  <a:cubicBezTo>
                    <a:pt x="91" y="103"/>
                    <a:pt x="95" y="107"/>
                    <a:pt x="100" y="107"/>
                  </a:cubicBezTo>
                  <a:cubicBezTo>
                    <a:pt x="100" y="107"/>
                    <a:pt x="100" y="107"/>
                    <a:pt x="101" y="107"/>
                  </a:cubicBezTo>
                  <a:cubicBezTo>
                    <a:pt x="121" y="104"/>
                    <a:pt x="133" y="97"/>
                    <a:pt x="141" y="90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93" y="59"/>
                    <a:pt x="184" y="50"/>
                    <a:pt x="17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70029" y="3258302"/>
            <a:ext cx="4016778" cy="2653539"/>
            <a:chOff x="3745839" y="3503966"/>
            <a:chExt cx="4016778" cy="2653539"/>
          </a:xfrm>
        </p:grpSpPr>
        <p:sp>
          <p:nvSpPr>
            <p:cNvPr id="74" name="Freeform 109"/>
            <p:cNvSpPr>
              <a:spLocks/>
            </p:cNvSpPr>
            <p:nvPr/>
          </p:nvSpPr>
          <p:spPr bwMode="auto">
            <a:xfrm>
              <a:off x="3745839" y="3503966"/>
              <a:ext cx="4016778" cy="2653539"/>
            </a:xfrm>
            <a:custGeom>
              <a:avLst/>
              <a:gdLst>
                <a:gd name="T0" fmla="*/ 37 w 1723"/>
                <a:gd name="T1" fmla="*/ 721 h 1138"/>
                <a:gd name="T2" fmla="*/ 451 w 1723"/>
                <a:gd name="T3" fmla="*/ 0 h 1138"/>
                <a:gd name="T4" fmla="*/ 451 w 1723"/>
                <a:gd name="T5" fmla="*/ 0 h 1138"/>
                <a:gd name="T6" fmla="*/ 634 w 1723"/>
                <a:gd name="T7" fmla="*/ 605 h 1138"/>
                <a:gd name="T8" fmla="*/ 1330 w 1723"/>
                <a:gd name="T9" fmla="*/ 579 h 1138"/>
                <a:gd name="T10" fmla="*/ 1446 w 1723"/>
                <a:gd name="T11" fmla="*/ 325 h 1138"/>
                <a:gd name="T12" fmla="*/ 1277 w 1723"/>
                <a:gd name="T13" fmla="*/ 32 h 1138"/>
                <a:gd name="T14" fmla="*/ 1071 w 1723"/>
                <a:gd name="T15" fmla="*/ 1138 h 1138"/>
                <a:gd name="T16" fmla="*/ 1071 w 1723"/>
                <a:gd name="T17" fmla="*/ 1138 h 1138"/>
                <a:gd name="T18" fmla="*/ 279 w 1723"/>
                <a:gd name="T19" fmla="*/ 1138 h 1138"/>
                <a:gd name="T20" fmla="*/ 0 w 1723"/>
                <a:gd name="T21" fmla="*/ 860 h 1138"/>
                <a:gd name="T22" fmla="*/ 37 w 1723"/>
                <a:gd name="T23" fmla="*/ 721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3" h="1138">
                  <a:moveTo>
                    <a:pt x="37" y="721"/>
                  </a:moveTo>
                  <a:cubicBezTo>
                    <a:pt x="451" y="0"/>
                    <a:pt x="451" y="0"/>
                    <a:pt x="451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342" y="265"/>
                    <a:pt x="450" y="484"/>
                    <a:pt x="634" y="605"/>
                  </a:cubicBezTo>
                  <a:cubicBezTo>
                    <a:pt x="828" y="733"/>
                    <a:pt x="1106" y="750"/>
                    <a:pt x="1330" y="579"/>
                  </a:cubicBezTo>
                  <a:cubicBezTo>
                    <a:pt x="1401" y="517"/>
                    <a:pt x="1446" y="426"/>
                    <a:pt x="1446" y="325"/>
                  </a:cubicBezTo>
                  <a:cubicBezTo>
                    <a:pt x="1446" y="196"/>
                    <a:pt x="1378" y="96"/>
                    <a:pt x="1277" y="32"/>
                  </a:cubicBezTo>
                  <a:cubicBezTo>
                    <a:pt x="1723" y="311"/>
                    <a:pt x="1648" y="1131"/>
                    <a:pt x="1071" y="1138"/>
                  </a:cubicBezTo>
                  <a:cubicBezTo>
                    <a:pt x="1071" y="1138"/>
                    <a:pt x="1071" y="1138"/>
                    <a:pt x="1071" y="1138"/>
                  </a:cubicBezTo>
                  <a:cubicBezTo>
                    <a:pt x="279" y="1138"/>
                    <a:pt x="279" y="1138"/>
                    <a:pt x="279" y="1138"/>
                  </a:cubicBezTo>
                  <a:cubicBezTo>
                    <a:pt x="125" y="1138"/>
                    <a:pt x="0" y="1014"/>
                    <a:pt x="0" y="860"/>
                  </a:cubicBezTo>
                  <a:cubicBezTo>
                    <a:pt x="0" y="809"/>
                    <a:pt x="13" y="762"/>
                    <a:pt x="37" y="7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128"/>
            <p:cNvSpPr txBox="1"/>
            <p:nvPr/>
          </p:nvSpPr>
          <p:spPr>
            <a:xfrm>
              <a:off x="4506178" y="51762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</a:t>
              </a:r>
              <a:endParaRPr lang="en-GB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Rectangle 129"/>
            <p:cNvSpPr/>
            <p:nvPr/>
          </p:nvSpPr>
          <p:spPr>
            <a:xfrm>
              <a:off x="4504704" y="5478765"/>
              <a:ext cx="23887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持续的宣传推广、活动策划</a:t>
              </a:r>
              <a:r>
                <a:rPr lang="en-GB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GB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147187" y="5313125"/>
              <a:ext cx="334980" cy="367989"/>
              <a:chOff x="3364709" y="5534458"/>
              <a:chExt cx="326803" cy="359006"/>
            </a:xfrm>
          </p:grpSpPr>
          <p:sp>
            <p:nvSpPr>
              <p:cNvPr id="78" name="Freeform 159"/>
              <p:cNvSpPr>
                <a:spLocks/>
              </p:cNvSpPr>
              <p:nvPr/>
            </p:nvSpPr>
            <p:spPr bwMode="auto">
              <a:xfrm>
                <a:off x="3364709" y="5534458"/>
                <a:ext cx="326803" cy="31011"/>
              </a:xfrm>
              <a:custGeom>
                <a:avLst/>
                <a:gdLst>
                  <a:gd name="T0" fmla="*/ 116 w 116"/>
                  <a:gd name="T1" fmla="*/ 8 h 11"/>
                  <a:gd name="T2" fmla="*/ 111 w 116"/>
                  <a:gd name="T3" fmla="*/ 11 h 11"/>
                  <a:gd name="T4" fmla="*/ 5 w 116"/>
                  <a:gd name="T5" fmla="*/ 11 h 11"/>
                  <a:gd name="T6" fmla="*/ 0 w 116"/>
                  <a:gd name="T7" fmla="*/ 8 h 11"/>
                  <a:gd name="T8" fmla="*/ 0 w 116"/>
                  <a:gd name="T9" fmla="*/ 3 h 11"/>
                  <a:gd name="T10" fmla="*/ 5 w 116"/>
                  <a:gd name="T11" fmla="*/ 0 h 11"/>
                  <a:gd name="T12" fmla="*/ 111 w 116"/>
                  <a:gd name="T13" fmla="*/ 0 h 11"/>
                  <a:gd name="T14" fmla="*/ 116 w 116"/>
                  <a:gd name="T15" fmla="*/ 3 h 11"/>
                  <a:gd name="T16" fmla="*/ 116 w 116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11">
                    <a:moveTo>
                      <a:pt x="116" y="8"/>
                    </a:moveTo>
                    <a:cubicBezTo>
                      <a:pt x="116" y="10"/>
                      <a:pt x="114" y="11"/>
                      <a:pt x="111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10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4" y="0"/>
                      <a:pt x="116" y="2"/>
                      <a:pt x="116" y="3"/>
                    </a:cubicBezTo>
                    <a:lnTo>
                      <a:pt x="1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160"/>
              <p:cNvSpPr>
                <a:spLocks noEditPoints="1"/>
              </p:cNvSpPr>
              <p:nvPr/>
            </p:nvSpPr>
            <p:spPr bwMode="auto">
              <a:xfrm>
                <a:off x="3381407" y="5583359"/>
                <a:ext cx="291022" cy="310105"/>
              </a:xfrm>
              <a:custGeom>
                <a:avLst/>
                <a:gdLst>
                  <a:gd name="T0" fmla="*/ 93 w 103"/>
                  <a:gd name="T1" fmla="*/ 100 h 110"/>
                  <a:gd name="T2" fmla="*/ 53 w 103"/>
                  <a:gd name="T3" fmla="*/ 59 h 110"/>
                  <a:gd name="T4" fmla="*/ 100 w 103"/>
                  <a:gd name="T5" fmla="*/ 0 h 110"/>
                  <a:gd name="T6" fmla="*/ 4 w 103"/>
                  <a:gd name="T7" fmla="*/ 59 h 110"/>
                  <a:gd name="T8" fmla="*/ 49 w 103"/>
                  <a:gd name="T9" fmla="*/ 76 h 110"/>
                  <a:gd name="T10" fmla="*/ 6 w 103"/>
                  <a:gd name="T11" fmla="*/ 98 h 110"/>
                  <a:gd name="T12" fmla="*/ 6 w 103"/>
                  <a:gd name="T13" fmla="*/ 110 h 110"/>
                  <a:gd name="T14" fmla="*/ 12 w 103"/>
                  <a:gd name="T15" fmla="*/ 102 h 110"/>
                  <a:gd name="T16" fmla="*/ 49 w 103"/>
                  <a:gd name="T17" fmla="*/ 97 h 110"/>
                  <a:gd name="T18" fmla="*/ 51 w 103"/>
                  <a:gd name="T19" fmla="*/ 108 h 110"/>
                  <a:gd name="T20" fmla="*/ 53 w 103"/>
                  <a:gd name="T21" fmla="*/ 97 h 110"/>
                  <a:gd name="T22" fmla="*/ 91 w 103"/>
                  <a:gd name="T23" fmla="*/ 102 h 110"/>
                  <a:gd name="T24" fmla="*/ 97 w 103"/>
                  <a:gd name="T25" fmla="*/ 110 h 110"/>
                  <a:gd name="T26" fmla="*/ 97 w 103"/>
                  <a:gd name="T27" fmla="*/ 98 h 110"/>
                  <a:gd name="T28" fmla="*/ 74 w 103"/>
                  <a:gd name="T29" fmla="*/ 10 h 110"/>
                  <a:gd name="T30" fmla="*/ 83 w 103"/>
                  <a:gd name="T31" fmla="*/ 12 h 110"/>
                  <a:gd name="T32" fmla="*/ 72 w 103"/>
                  <a:gd name="T33" fmla="*/ 45 h 110"/>
                  <a:gd name="T34" fmla="*/ 56 w 103"/>
                  <a:gd name="T35" fmla="*/ 26 h 110"/>
                  <a:gd name="T36" fmla="*/ 65 w 103"/>
                  <a:gd name="T37" fmla="*/ 24 h 110"/>
                  <a:gd name="T38" fmla="*/ 66 w 103"/>
                  <a:gd name="T39" fmla="*/ 45 h 110"/>
                  <a:gd name="T40" fmla="*/ 56 w 103"/>
                  <a:gd name="T41" fmla="*/ 26 h 110"/>
                  <a:gd name="T42" fmla="*/ 41 w 103"/>
                  <a:gd name="T43" fmla="*/ 31 h 110"/>
                  <a:gd name="T44" fmla="*/ 50 w 103"/>
                  <a:gd name="T45" fmla="*/ 33 h 110"/>
                  <a:gd name="T46" fmla="*/ 39 w 103"/>
                  <a:gd name="T47" fmla="*/ 45 h 110"/>
                  <a:gd name="T48" fmla="*/ 23 w 103"/>
                  <a:gd name="T49" fmla="*/ 37 h 110"/>
                  <a:gd name="T50" fmla="*/ 32 w 103"/>
                  <a:gd name="T51" fmla="*/ 36 h 110"/>
                  <a:gd name="T52" fmla="*/ 34 w 103"/>
                  <a:gd name="T53" fmla="*/ 45 h 110"/>
                  <a:gd name="T54" fmla="*/ 23 w 103"/>
                  <a:gd name="T55" fmla="*/ 37 h 110"/>
                  <a:gd name="T56" fmla="*/ 16 w 103"/>
                  <a:gd name="T57" fmla="*/ 52 h 110"/>
                  <a:gd name="T58" fmla="*/ 14 w 103"/>
                  <a:gd name="T59" fmla="*/ 10 h 110"/>
                  <a:gd name="T60" fmla="*/ 18 w 103"/>
                  <a:gd name="T61" fmla="*/ 10 h 110"/>
                  <a:gd name="T62" fmla="*/ 87 w 103"/>
                  <a:gd name="T63" fmla="*/ 49 h 110"/>
                  <a:gd name="T64" fmla="*/ 87 w 103"/>
                  <a:gd name="T65" fmla="*/ 5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110">
                    <a:moveTo>
                      <a:pt x="97" y="98"/>
                    </a:moveTo>
                    <a:cubicBezTo>
                      <a:pt x="96" y="98"/>
                      <a:pt x="94" y="99"/>
                      <a:pt x="93" y="100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9" y="99"/>
                      <a:pt x="8" y="98"/>
                      <a:pt x="6" y="98"/>
                    </a:cubicBezTo>
                    <a:cubicBezTo>
                      <a:pt x="3" y="98"/>
                      <a:pt x="0" y="101"/>
                      <a:pt x="0" y="104"/>
                    </a:cubicBezTo>
                    <a:cubicBezTo>
                      <a:pt x="0" y="107"/>
                      <a:pt x="3" y="110"/>
                      <a:pt x="6" y="110"/>
                    </a:cubicBezTo>
                    <a:cubicBezTo>
                      <a:pt x="9" y="110"/>
                      <a:pt x="12" y="107"/>
                      <a:pt x="12" y="104"/>
                    </a:cubicBezTo>
                    <a:cubicBezTo>
                      <a:pt x="12" y="103"/>
                      <a:pt x="12" y="103"/>
                      <a:pt x="12" y="102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7" y="98"/>
                      <a:pt x="45" y="100"/>
                      <a:pt x="45" y="103"/>
                    </a:cubicBezTo>
                    <a:cubicBezTo>
                      <a:pt x="45" y="106"/>
                      <a:pt x="48" y="108"/>
                      <a:pt x="51" y="108"/>
                    </a:cubicBezTo>
                    <a:cubicBezTo>
                      <a:pt x="54" y="108"/>
                      <a:pt x="57" y="106"/>
                      <a:pt x="57" y="103"/>
                    </a:cubicBezTo>
                    <a:cubicBezTo>
                      <a:pt x="57" y="100"/>
                      <a:pt x="55" y="98"/>
                      <a:pt x="53" y="97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91" y="103"/>
                      <a:pt x="91" y="103"/>
                      <a:pt x="91" y="104"/>
                    </a:cubicBezTo>
                    <a:cubicBezTo>
                      <a:pt x="91" y="107"/>
                      <a:pt x="94" y="110"/>
                      <a:pt x="97" y="110"/>
                    </a:cubicBezTo>
                    <a:cubicBezTo>
                      <a:pt x="100" y="110"/>
                      <a:pt x="103" y="107"/>
                      <a:pt x="103" y="104"/>
                    </a:cubicBezTo>
                    <a:cubicBezTo>
                      <a:pt x="103" y="101"/>
                      <a:pt x="100" y="98"/>
                      <a:pt x="97" y="98"/>
                    </a:cubicBezTo>
                    <a:close/>
                    <a:moveTo>
                      <a:pt x="72" y="12"/>
                    </a:moveTo>
                    <a:cubicBezTo>
                      <a:pt x="72" y="11"/>
                      <a:pt x="73" y="10"/>
                      <a:pt x="74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2" y="10"/>
                      <a:pt x="83" y="11"/>
                      <a:pt x="83" y="1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72" y="45"/>
                      <a:pt x="72" y="45"/>
                      <a:pt x="72" y="45"/>
                    </a:cubicBezTo>
                    <a:lnTo>
                      <a:pt x="72" y="12"/>
                    </a:lnTo>
                    <a:close/>
                    <a:moveTo>
                      <a:pt x="56" y="26"/>
                    </a:moveTo>
                    <a:cubicBezTo>
                      <a:pt x="56" y="25"/>
                      <a:pt x="56" y="24"/>
                      <a:pt x="57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56" y="45"/>
                      <a:pt x="56" y="45"/>
                      <a:pt x="56" y="45"/>
                    </a:cubicBezTo>
                    <a:lnTo>
                      <a:pt x="56" y="26"/>
                    </a:lnTo>
                    <a:close/>
                    <a:moveTo>
                      <a:pt x="39" y="33"/>
                    </a:moveTo>
                    <a:cubicBezTo>
                      <a:pt x="39" y="32"/>
                      <a:pt x="40" y="31"/>
                      <a:pt x="41" y="3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9" y="31"/>
                      <a:pt x="50" y="32"/>
                      <a:pt x="50" y="3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39" y="45"/>
                      <a:pt x="39" y="45"/>
                      <a:pt x="39" y="45"/>
                    </a:cubicBezTo>
                    <a:lnTo>
                      <a:pt x="39" y="33"/>
                    </a:lnTo>
                    <a:close/>
                    <a:moveTo>
                      <a:pt x="23" y="37"/>
                    </a:moveTo>
                    <a:cubicBezTo>
                      <a:pt x="23" y="36"/>
                      <a:pt x="24" y="36"/>
                      <a:pt x="25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3" y="36"/>
                      <a:pt x="34" y="36"/>
                      <a:pt x="34" y="37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23" y="45"/>
                      <a:pt x="23" y="45"/>
                      <a:pt x="23" y="45"/>
                    </a:cubicBezTo>
                    <a:lnTo>
                      <a:pt x="23" y="37"/>
                    </a:lnTo>
                    <a:close/>
                    <a:moveTo>
                      <a:pt x="16" y="52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5" y="52"/>
                      <a:pt x="14" y="51"/>
                      <a:pt x="14" y="5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5" y="9"/>
                      <a:pt x="16" y="9"/>
                    </a:cubicBezTo>
                    <a:cubicBezTo>
                      <a:pt x="17" y="9"/>
                      <a:pt x="18" y="10"/>
                      <a:pt x="18" y="10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8" y="49"/>
                      <a:pt x="89" y="49"/>
                      <a:pt x="89" y="50"/>
                    </a:cubicBezTo>
                    <a:cubicBezTo>
                      <a:pt x="89" y="51"/>
                      <a:pt x="88" y="52"/>
                      <a:pt x="87" y="52"/>
                    </a:cubicBezTo>
                    <a:lnTo>
                      <a:pt x="16" y="5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3" name="Freeform 103"/>
          <p:cNvSpPr>
            <a:spLocks noEditPoints="1"/>
          </p:cNvSpPr>
          <p:nvPr/>
        </p:nvSpPr>
        <p:spPr bwMode="auto">
          <a:xfrm>
            <a:off x="9680190" y="4533543"/>
            <a:ext cx="494221" cy="322979"/>
          </a:xfrm>
          <a:custGeom>
            <a:avLst/>
            <a:gdLst>
              <a:gd name="T0" fmla="*/ 48 w 193"/>
              <a:gd name="T1" fmla="*/ 23 h 126"/>
              <a:gd name="T2" fmla="*/ 26 w 193"/>
              <a:gd name="T3" fmla="*/ 45 h 126"/>
              <a:gd name="T4" fmla="*/ 4 w 193"/>
              <a:gd name="T5" fmla="*/ 23 h 126"/>
              <a:gd name="T6" fmla="*/ 26 w 193"/>
              <a:gd name="T7" fmla="*/ 0 h 126"/>
              <a:gd name="T8" fmla="*/ 48 w 193"/>
              <a:gd name="T9" fmla="*/ 23 h 126"/>
              <a:gd name="T10" fmla="*/ 145 w 193"/>
              <a:gd name="T11" fmla="*/ 23 h 126"/>
              <a:gd name="T12" fmla="*/ 167 w 193"/>
              <a:gd name="T13" fmla="*/ 45 h 126"/>
              <a:gd name="T14" fmla="*/ 189 w 193"/>
              <a:gd name="T15" fmla="*/ 23 h 126"/>
              <a:gd name="T16" fmla="*/ 167 w 193"/>
              <a:gd name="T17" fmla="*/ 0 h 126"/>
              <a:gd name="T18" fmla="*/ 145 w 193"/>
              <a:gd name="T19" fmla="*/ 23 h 126"/>
              <a:gd name="T20" fmla="*/ 84 w 193"/>
              <a:gd name="T21" fmla="*/ 99 h 126"/>
              <a:gd name="T22" fmla="*/ 89 w 193"/>
              <a:gd name="T23" fmla="*/ 86 h 126"/>
              <a:gd name="T24" fmla="*/ 56 w 193"/>
              <a:gd name="T25" fmla="*/ 65 h 126"/>
              <a:gd name="T26" fmla="*/ 45 w 193"/>
              <a:gd name="T27" fmla="*/ 55 h 126"/>
              <a:gd name="T28" fmla="*/ 45 w 193"/>
              <a:gd name="T29" fmla="*/ 55 h 126"/>
              <a:gd name="T30" fmla="*/ 32 w 193"/>
              <a:gd name="T31" fmla="*/ 50 h 126"/>
              <a:gd name="T32" fmla="*/ 20 w 193"/>
              <a:gd name="T33" fmla="*/ 50 h 126"/>
              <a:gd name="T34" fmla="*/ 0 w 193"/>
              <a:gd name="T35" fmla="*/ 70 h 126"/>
              <a:gd name="T36" fmla="*/ 0 w 193"/>
              <a:gd name="T37" fmla="*/ 126 h 126"/>
              <a:gd name="T38" fmla="*/ 52 w 193"/>
              <a:gd name="T39" fmla="*/ 126 h 126"/>
              <a:gd name="T40" fmla="*/ 52 w 193"/>
              <a:gd name="T41" fmla="*/ 90 h 126"/>
              <a:gd name="T42" fmla="*/ 87 w 193"/>
              <a:gd name="T43" fmla="*/ 106 h 126"/>
              <a:gd name="T44" fmla="*/ 84 w 193"/>
              <a:gd name="T45" fmla="*/ 99 h 126"/>
              <a:gd name="T46" fmla="*/ 173 w 193"/>
              <a:gd name="T47" fmla="*/ 50 h 126"/>
              <a:gd name="T48" fmla="*/ 161 w 193"/>
              <a:gd name="T49" fmla="*/ 50 h 126"/>
              <a:gd name="T50" fmla="*/ 149 w 193"/>
              <a:gd name="T51" fmla="*/ 55 h 126"/>
              <a:gd name="T52" fmla="*/ 148 w 193"/>
              <a:gd name="T53" fmla="*/ 55 h 126"/>
              <a:gd name="T54" fmla="*/ 138 w 193"/>
              <a:gd name="T55" fmla="*/ 65 h 126"/>
              <a:gd name="T56" fmla="*/ 99 w 193"/>
              <a:gd name="T57" fmla="*/ 87 h 126"/>
              <a:gd name="T58" fmla="*/ 90 w 193"/>
              <a:gd name="T59" fmla="*/ 98 h 126"/>
              <a:gd name="T60" fmla="*/ 100 w 193"/>
              <a:gd name="T61" fmla="*/ 107 h 126"/>
              <a:gd name="T62" fmla="*/ 101 w 193"/>
              <a:gd name="T63" fmla="*/ 107 h 126"/>
              <a:gd name="T64" fmla="*/ 141 w 193"/>
              <a:gd name="T65" fmla="*/ 90 h 126"/>
              <a:gd name="T66" fmla="*/ 141 w 193"/>
              <a:gd name="T67" fmla="*/ 126 h 126"/>
              <a:gd name="T68" fmla="*/ 193 w 193"/>
              <a:gd name="T69" fmla="*/ 126 h 126"/>
              <a:gd name="T70" fmla="*/ 193 w 193"/>
              <a:gd name="T71" fmla="*/ 70 h 126"/>
              <a:gd name="T72" fmla="*/ 173 w 193"/>
              <a:gd name="T73" fmla="*/ 5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3" h="126">
                <a:moveTo>
                  <a:pt x="48" y="23"/>
                </a:moveTo>
                <a:cubicBezTo>
                  <a:pt x="48" y="35"/>
                  <a:pt x="38" y="45"/>
                  <a:pt x="26" y="45"/>
                </a:cubicBezTo>
                <a:cubicBezTo>
                  <a:pt x="14" y="45"/>
                  <a:pt x="4" y="35"/>
                  <a:pt x="4" y="23"/>
                </a:cubicBezTo>
                <a:cubicBezTo>
                  <a:pt x="4" y="10"/>
                  <a:pt x="14" y="0"/>
                  <a:pt x="26" y="0"/>
                </a:cubicBezTo>
                <a:cubicBezTo>
                  <a:pt x="38" y="0"/>
                  <a:pt x="48" y="10"/>
                  <a:pt x="48" y="23"/>
                </a:cubicBezTo>
                <a:close/>
                <a:moveTo>
                  <a:pt x="145" y="23"/>
                </a:moveTo>
                <a:cubicBezTo>
                  <a:pt x="145" y="35"/>
                  <a:pt x="155" y="45"/>
                  <a:pt x="167" y="45"/>
                </a:cubicBezTo>
                <a:cubicBezTo>
                  <a:pt x="180" y="45"/>
                  <a:pt x="189" y="35"/>
                  <a:pt x="189" y="23"/>
                </a:cubicBezTo>
                <a:cubicBezTo>
                  <a:pt x="189" y="10"/>
                  <a:pt x="180" y="0"/>
                  <a:pt x="167" y="0"/>
                </a:cubicBezTo>
                <a:cubicBezTo>
                  <a:pt x="155" y="0"/>
                  <a:pt x="145" y="10"/>
                  <a:pt x="145" y="23"/>
                </a:cubicBezTo>
                <a:close/>
                <a:moveTo>
                  <a:pt x="84" y="99"/>
                </a:moveTo>
                <a:cubicBezTo>
                  <a:pt x="84" y="94"/>
                  <a:pt x="86" y="90"/>
                  <a:pt x="89" y="86"/>
                </a:cubicBezTo>
                <a:cubicBezTo>
                  <a:pt x="70" y="83"/>
                  <a:pt x="62" y="74"/>
                  <a:pt x="56" y="65"/>
                </a:cubicBezTo>
                <a:cubicBezTo>
                  <a:pt x="52" y="61"/>
                  <a:pt x="49" y="58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1" y="52"/>
                  <a:pt x="37" y="50"/>
                  <a:pt x="32" y="50"/>
                </a:cubicBezTo>
                <a:cubicBezTo>
                  <a:pt x="20" y="50"/>
                  <a:pt x="20" y="50"/>
                  <a:pt x="20" y="50"/>
                </a:cubicBezTo>
                <a:cubicBezTo>
                  <a:pt x="9" y="50"/>
                  <a:pt x="0" y="59"/>
                  <a:pt x="0" y="70"/>
                </a:cubicBezTo>
                <a:cubicBezTo>
                  <a:pt x="0" y="126"/>
                  <a:pt x="0" y="126"/>
                  <a:pt x="0" y="126"/>
                </a:cubicBezTo>
                <a:cubicBezTo>
                  <a:pt x="52" y="126"/>
                  <a:pt x="52" y="126"/>
                  <a:pt x="52" y="126"/>
                </a:cubicBezTo>
                <a:cubicBezTo>
                  <a:pt x="52" y="90"/>
                  <a:pt x="52" y="90"/>
                  <a:pt x="52" y="90"/>
                </a:cubicBezTo>
                <a:cubicBezTo>
                  <a:pt x="60" y="96"/>
                  <a:pt x="71" y="103"/>
                  <a:pt x="87" y="106"/>
                </a:cubicBezTo>
                <a:cubicBezTo>
                  <a:pt x="86" y="104"/>
                  <a:pt x="85" y="101"/>
                  <a:pt x="84" y="99"/>
                </a:cubicBezTo>
                <a:close/>
                <a:moveTo>
                  <a:pt x="173" y="50"/>
                </a:moveTo>
                <a:cubicBezTo>
                  <a:pt x="161" y="50"/>
                  <a:pt x="161" y="50"/>
                  <a:pt x="161" y="50"/>
                </a:cubicBezTo>
                <a:cubicBezTo>
                  <a:pt x="156" y="50"/>
                  <a:pt x="152" y="52"/>
                  <a:pt x="149" y="55"/>
                </a:cubicBezTo>
                <a:cubicBezTo>
                  <a:pt x="148" y="55"/>
                  <a:pt x="148" y="55"/>
                  <a:pt x="148" y="55"/>
                </a:cubicBezTo>
                <a:cubicBezTo>
                  <a:pt x="144" y="58"/>
                  <a:pt x="141" y="61"/>
                  <a:pt x="138" y="65"/>
                </a:cubicBezTo>
                <a:cubicBezTo>
                  <a:pt x="130" y="74"/>
                  <a:pt x="122" y="85"/>
                  <a:pt x="99" y="87"/>
                </a:cubicBezTo>
                <a:cubicBezTo>
                  <a:pt x="93" y="88"/>
                  <a:pt x="90" y="93"/>
                  <a:pt x="90" y="98"/>
                </a:cubicBezTo>
                <a:cubicBezTo>
                  <a:pt x="91" y="103"/>
                  <a:pt x="95" y="107"/>
                  <a:pt x="100" y="107"/>
                </a:cubicBezTo>
                <a:cubicBezTo>
                  <a:pt x="100" y="107"/>
                  <a:pt x="100" y="107"/>
                  <a:pt x="101" y="107"/>
                </a:cubicBezTo>
                <a:cubicBezTo>
                  <a:pt x="121" y="104"/>
                  <a:pt x="133" y="97"/>
                  <a:pt x="141" y="90"/>
                </a:cubicBezTo>
                <a:cubicBezTo>
                  <a:pt x="141" y="126"/>
                  <a:pt x="141" y="126"/>
                  <a:pt x="141" y="126"/>
                </a:cubicBezTo>
                <a:cubicBezTo>
                  <a:pt x="193" y="126"/>
                  <a:pt x="193" y="126"/>
                  <a:pt x="193" y="126"/>
                </a:cubicBezTo>
                <a:cubicBezTo>
                  <a:pt x="193" y="70"/>
                  <a:pt x="193" y="70"/>
                  <a:pt x="193" y="70"/>
                </a:cubicBezTo>
                <a:cubicBezTo>
                  <a:pt x="193" y="59"/>
                  <a:pt x="184" y="50"/>
                  <a:pt x="173" y="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Rectangle 121"/>
          <p:cNvSpPr/>
          <p:nvPr/>
        </p:nvSpPr>
        <p:spPr>
          <a:xfrm>
            <a:off x="857743" y="2517829"/>
            <a:ext cx="49770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我们为一卡通公司提供现成的产品平台、变现资源以及运营经验，可以帮助一卡通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一步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跨越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建设期和摸索期，迅速进入成熟运营阶段，为一卡通公司节省大量的时间。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7743" y="1258322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更快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47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箭头连接符 49"/>
          <p:cNvCxnSpPr>
            <a:stCxn id="44" idx="2"/>
            <a:endCxn id="48" idx="0"/>
          </p:cNvCxnSpPr>
          <p:nvPr/>
        </p:nvCxnSpPr>
        <p:spPr>
          <a:xfrm>
            <a:off x="9328562" y="2603821"/>
            <a:ext cx="0" cy="19495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21"/>
          <p:cNvSpPr/>
          <p:nvPr/>
        </p:nvSpPr>
        <p:spPr>
          <a:xfrm>
            <a:off x="573023" y="3241439"/>
            <a:ext cx="66247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所有用户界面和功能的开发权和运营权都归通卡公司所有，一卡通公司可以完全独立自主地发展业务；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一卡通公司可以完全自主地接入任何支付方式，平台不做任何限制；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一卡通公司可以利用开放平台的特性，以更低门槛、更低成本地吸引其他行业的合作伙伴进驻平台。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500470" y="1955749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8500470" y="3687497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8500470" y="4553370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8511726" y="282162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卡标准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3023" y="1955749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更自主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20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86" y="1576435"/>
            <a:ext cx="952500" cy="952500"/>
          </a:xfrm>
          <a:prstGeom prst="rect">
            <a:avLst/>
          </a:prstGeom>
        </p:spPr>
      </p:pic>
      <p:sp>
        <p:nvSpPr>
          <p:cNvPr id="40" name="Rectangle 121"/>
          <p:cNvSpPr/>
          <p:nvPr/>
        </p:nvSpPr>
        <p:spPr>
          <a:xfrm>
            <a:off x="709500" y="2798102"/>
            <a:ext cx="66247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一卡通公司只需要在平台上开发前端应用即可，简单快捷；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只需要维护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个版本，不需要考虑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IOS/Android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等多个版本；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程序通过后台更新即可完成升级，用户无感知，不需要等待应用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市场审批，不需要升级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9500" y="148095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更轻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69904" y="1948483"/>
            <a:ext cx="648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一卡通服务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328118" y="1585329"/>
            <a:ext cx="952500" cy="952500"/>
            <a:chOff x="2179762" y="2453218"/>
            <a:chExt cx="952500" cy="9525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2313636" y="2822997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7525887" y="3796481"/>
            <a:ext cx="3312368" cy="90853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33278" y="4109392"/>
            <a:ext cx="3304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525887" y="1480958"/>
            <a:ext cx="3312368" cy="2208174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128849" y="1594223"/>
            <a:ext cx="952500" cy="952500"/>
            <a:chOff x="2179762" y="2453218"/>
            <a:chExt cx="952500" cy="95250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2238776" y="2801484"/>
              <a:ext cx="8344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违章处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929581" y="1578804"/>
            <a:ext cx="951058" cy="957155"/>
            <a:chOff x="7547138" y="2340666"/>
            <a:chExt cx="951058" cy="957155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7698631" y="2704214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公积金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335508" y="2645178"/>
            <a:ext cx="952500" cy="952500"/>
            <a:chOff x="2179762" y="2453218"/>
            <a:chExt cx="952500" cy="95250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2316387" y="2942662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火车票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136239" y="2654072"/>
            <a:ext cx="952500" cy="952500"/>
            <a:chOff x="2179762" y="2453218"/>
            <a:chExt cx="952500" cy="9525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2239851" y="2831811"/>
              <a:ext cx="8108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话费充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值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936971" y="2638653"/>
            <a:ext cx="951058" cy="957155"/>
            <a:chOff x="7547138" y="2340666"/>
            <a:chExt cx="951058" cy="957155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7622866" y="2721021"/>
              <a:ext cx="7996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生活缴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541885" y="2637845"/>
            <a:ext cx="952500" cy="952500"/>
            <a:chOff x="2179762" y="2453218"/>
            <a:chExt cx="952500" cy="952500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2316388" y="2949995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电影票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3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4750557-6828-4DAD-B1A5-E8541CEE22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86" y="1069237"/>
            <a:ext cx="4163756" cy="432581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146632" y="2181533"/>
            <a:ext cx="3441016" cy="210122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spc="600" dirty="0"/>
              <a:t>目录</a:t>
            </a:r>
          </a:p>
          <a:p>
            <a:pPr algn="ctr">
              <a:lnSpc>
                <a:spcPct val="100000"/>
              </a:lnSpc>
            </a:pPr>
            <a:r>
              <a:rPr lang="en-US" altLang="zh-CN" sz="4000" spc="600" dirty="0"/>
              <a:t>CONTENT</a:t>
            </a:r>
          </a:p>
        </p:txBody>
      </p:sp>
      <p:sp>
        <p:nvSpPr>
          <p:cNvPr id="16" name="MH_Text_1"/>
          <p:cNvSpPr/>
          <p:nvPr>
            <p:custDataLst>
              <p:tags r:id="rId1"/>
            </p:custDataLst>
          </p:nvPr>
        </p:nvSpPr>
        <p:spPr>
          <a:xfrm>
            <a:off x="6400346" y="1484552"/>
            <a:ext cx="55884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一、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们对一卡通行业的理解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Text_2"/>
          <p:cNvSpPr/>
          <p:nvPr>
            <p:custDataLst>
              <p:tags r:id="rId2"/>
            </p:custDataLst>
          </p:nvPr>
        </p:nvSpPr>
        <p:spPr>
          <a:xfrm>
            <a:off x="6400347" y="2305086"/>
            <a:ext cx="468051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二、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们的合作方案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/>
          <p:nvPr>
            <p:custDataLst>
              <p:tags r:id="rId3"/>
            </p:custDataLst>
          </p:nvPr>
        </p:nvSpPr>
        <p:spPr>
          <a:xfrm>
            <a:off x="6400347" y="3125620"/>
            <a:ext cx="520523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三、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案的优势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/>
          <p:nvPr>
            <p:custDataLst>
              <p:tags r:id="rId4"/>
            </p:custDataLst>
          </p:nvPr>
        </p:nvSpPr>
        <p:spPr>
          <a:xfrm>
            <a:off x="6400347" y="3946154"/>
            <a:ext cx="520523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 smtClean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四、关于我们</a:t>
            </a:r>
            <a:endParaRPr lang="zh-CN" altLang="en-US" sz="1400" dirty="0">
              <a:solidFill>
                <a:srgbClr val="FF66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7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/>
          <p:nvPr/>
        </p:nvSpPr>
        <p:spPr>
          <a:xfrm>
            <a:off x="1364552" y="3002621"/>
            <a:ext cx="2211375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zh-CN" altLang="en-US" sz="151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财富世界</a:t>
            </a:r>
            <a:r>
              <a:rPr lang="en-US" altLang="zh-CN" sz="151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51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强第</a:t>
            </a:r>
            <a:r>
              <a:rPr lang="en-US" altLang="zh-CN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39</a:t>
            </a:r>
            <a:r>
              <a:rPr lang="zh-CN" altLang="en-US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强</a:t>
            </a:r>
            <a:endParaRPr lang="zh-CN" altLang="en-US" sz="1517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5022487" y="3002621"/>
            <a:ext cx="1711238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日均纳税</a:t>
            </a:r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2.7</a:t>
            </a:r>
            <a:r>
              <a:rPr lang="zh-CN" altLang="en-US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亿</a:t>
            </a:r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元</a:t>
            </a:r>
            <a:endParaRPr lang="zh-CN" altLang="en-US" sz="151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8671055" y="3002621"/>
            <a:ext cx="1905201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日均近利润</a:t>
            </a:r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2.7</a:t>
            </a:r>
            <a:r>
              <a:rPr lang="zh-CN" altLang="en-US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亿</a:t>
            </a:r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元</a:t>
            </a:r>
            <a:endParaRPr lang="zh-CN" altLang="en-US" sz="151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1160062" y="5697980"/>
            <a:ext cx="2806088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近</a:t>
            </a:r>
            <a:r>
              <a:rPr lang="en-US" altLang="zh-CN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</a:t>
            </a:r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年来，复合增长率近</a:t>
            </a:r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30%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4569143" y="5685057"/>
            <a:ext cx="3101041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1.66</a:t>
            </a:r>
            <a:r>
              <a:rPr lang="zh-CN" altLang="en-US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亿</a:t>
            </a:r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客户、</a:t>
            </a:r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4.36</a:t>
            </a:r>
            <a:r>
              <a:rPr lang="zh-CN" altLang="en-US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亿</a:t>
            </a:r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互联网用户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26923" y="5685057"/>
            <a:ext cx="1193467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180</a:t>
            </a:r>
            <a:r>
              <a:rPr lang="zh-CN" altLang="en-US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</a:t>
            </a:r>
            <a:r>
              <a:rPr lang="zh-CN" altLang="en-US" sz="1517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员工</a:t>
            </a:r>
            <a:endParaRPr lang="zh-CN" altLang="en-US" sz="151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8" y="1257525"/>
            <a:ext cx="2614613" cy="1728000"/>
          </a:xfrm>
          <a:prstGeom prst="rect">
            <a:avLst/>
          </a:prstGeom>
        </p:spPr>
      </p:pic>
      <p:pic>
        <p:nvPicPr>
          <p:cNvPr id="19" name="图片 1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49" y="1257525"/>
            <a:ext cx="2614613" cy="1728000"/>
          </a:xfrm>
          <a:prstGeom prst="rect">
            <a:avLst/>
          </a:prstGeom>
        </p:spPr>
      </p:pic>
      <p:pic>
        <p:nvPicPr>
          <p:cNvPr id="20" name="图片 19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99" y="1257525"/>
            <a:ext cx="2614613" cy="1728000"/>
          </a:xfrm>
          <a:prstGeom prst="rect">
            <a:avLst/>
          </a:prstGeom>
        </p:spPr>
      </p:pic>
      <p:pic>
        <p:nvPicPr>
          <p:cNvPr id="22" name="图片 2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2" y="3911177"/>
            <a:ext cx="2614613" cy="1728000"/>
          </a:xfrm>
          <a:prstGeom prst="rect">
            <a:avLst/>
          </a:prstGeom>
        </p:spPr>
      </p:pic>
      <p:pic>
        <p:nvPicPr>
          <p:cNvPr id="23" name="图片 2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59" y="3911177"/>
            <a:ext cx="2614613" cy="1728000"/>
          </a:xfrm>
          <a:prstGeom prst="rect">
            <a:avLst/>
          </a:prstGeom>
        </p:spPr>
      </p:pic>
      <p:pic>
        <p:nvPicPr>
          <p:cNvPr id="24" name="图片 23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98" y="3911177"/>
            <a:ext cx="2614613" cy="172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>
                <a:sym typeface="Arial" panose="020B0604020202020204" pitchFamily="34" charset="0"/>
              </a:rPr>
              <a:t>关</a:t>
            </a:r>
            <a:r>
              <a:rPr lang="zh-CN" altLang="en-US" dirty="0">
                <a:sym typeface="Arial" panose="020B0604020202020204" pitchFamily="34" charset="0"/>
              </a:rPr>
              <a:t>于平安集团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5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"/>
          <p:cNvSpPr txBox="1"/>
          <p:nvPr/>
        </p:nvSpPr>
        <p:spPr>
          <a:xfrm>
            <a:off x="9954483" y="164011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战略目标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"/>
          <p:cNvSpPr txBox="1"/>
          <p:nvPr/>
        </p:nvSpPr>
        <p:spPr>
          <a:xfrm>
            <a:off x="9954483" y="243946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行业聚焦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"/>
          <p:cNvSpPr txBox="1"/>
          <p:nvPr/>
        </p:nvSpPr>
        <p:spPr>
          <a:xfrm>
            <a:off x="9954483" y="317613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发展模式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"/>
          <p:cNvSpPr txBox="1"/>
          <p:nvPr/>
        </p:nvSpPr>
        <p:spPr>
          <a:xfrm>
            <a:off x="9973719" y="4391054"/>
            <a:ext cx="117211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en-US" altLang="zh-CN" sz="20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个支柱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5" y="372829"/>
            <a:ext cx="8269740" cy="58261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平</a:t>
            </a:r>
            <a:r>
              <a:rPr lang="zh-CN" altLang="en-US" dirty="0"/>
              <a:t>安战略模式：</a:t>
            </a:r>
            <a:r>
              <a:rPr lang="en-US" altLang="zh-CN" dirty="0"/>
              <a:t>“1-2-2-N”</a:t>
            </a:r>
            <a:r>
              <a:rPr lang="zh-CN" altLang="en-US" dirty="0"/>
              <a:t>发展战</a:t>
            </a:r>
            <a:r>
              <a:rPr lang="zh-CN" altLang="en-US" dirty="0" smtClean="0"/>
              <a:t>略</a:t>
            </a:r>
            <a:endParaRPr lang="en-US" altLang="zh-CN" dirty="0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1" y="1181455"/>
            <a:ext cx="8911447" cy="52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0733" y="900035"/>
            <a:ext cx="11454763" cy="5081598"/>
            <a:chOff x="56160" y="809049"/>
            <a:chExt cx="11904132" cy="5081878"/>
          </a:xfrm>
        </p:grpSpPr>
        <p:sp>
          <p:nvSpPr>
            <p:cNvPr id="4" name="矩形 3"/>
            <p:cNvSpPr/>
            <p:nvPr/>
          </p:nvSpPr>
          <p:spPr>
            <a:xfrm>
              <a:off x="295997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智能识别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44551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人工智能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327484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区块链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286790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云科技</a:t>
              </a:r>
            </a:p>
          </p:txBody>
        </p:sp>
        <p:sp>
          <p:nvSpPr>
            <p:cNvPr id="9" name="TextBox 58"/>
            <p:cNvSpPr txBox="1"/>
            <p:nvPr/>
          </p:nvSpPr>
          <p:spPr>
            <a:xfrm>
              <a:off x="160363" y="4243549"/>
              <a:ext cx="3067881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1.2</a:t>
              </a:r>
              <a:r>
                <a:rPr lang="zh-CN" altLang="en-US" sz="1327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亿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+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人库</a:t>
              </a: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深度学习训练模型</a:t>
              </a:r>
              <a:endParaRPr lang="en-US" altLang="zh-CN" sz="1327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华文楷体" panose="02010600040101010101" pitchFamily="2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脸识别</a:t>
              </a: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LFW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99.8%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世界第一</a:t>
              </a:r>
              <a:endParaRPr lang="en-US" altLang="zh-CN" sz="1327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99.7%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以上，全球领先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54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种复杂微表情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1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秒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识别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 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</p:txBody>
        </p:sp>
        <p:sp>
          <p:nvSpPr>
            <p:cNvPr id="10" name="TextBox 58"/>
            <p:cNvSpPr txBox="1"/>
            <p:nvPr/>
          </p:nvSpPr>
          <p:spPr>
            <a:xfrm>
              <a:off x="3228245" y="4199548"/>
              <a:ext cx="3446850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spcBef>
                  <a:spcPts val="3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1">
                  <a:solidFill>
                    <a:srgbClr val="F05A23"/>
                  </a:solidFill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defRPr>
              </a:lvl1pPr>
            </a:lstStyle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外部数据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1000+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8.8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用户信息数据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流感、手足口病预测精度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90%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以上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瑞士 “</a:t>
              </a:r>
              <a:r>
                <a:rPr lang="en-US" altLang="zh-CN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作曲”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defTabSz="866921">
                <a:spcBef>
                  <a:spcPts val="569"/>
                </a:spcBef>
                <a:buClrTx/>
                <a:buNone/>
                <a:defRPr/>
              </a:pP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LUNA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读片</a:t>
              </a: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评测</a:t>
              </a:r>
              <a:r>
                <a:rPr lang="zh-CN" altLang="en-US" sz="1327" b="0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58"/>
            <p:cNvSpPr txBox="1"/>
            <p:nvPr/>
          </p:nvSpPr>
          <p:spPr>
            <a:xfrm>
              <a:off x="6334406" y="4188444"/>
              <a:ext cx="2752525" cy="170248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1.5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节点部署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效率提升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50%-100%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金融区块链平台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全球最大</a:t>
              </a:r>
              <a:endParaRPr lang="en-US" altLang="zh-CN" sz="1327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首创国际框架标准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覆盖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万亿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交易资产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65077" indent="-26507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TextBox 58"/>
            <p:cNvSpPr txBox="1"/>
            <p:nvPr/>
          </p:nvSpPr>
          <p:spPr>
            <a:xfrm>
              <a:off x="9299234" y="4086394"/>
              <a:ext cx="2661058" cy="1625535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城市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亿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互联网用户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金融机构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15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分钟</a:t>
              </a: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实现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家银行、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系统、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主机两地三中心部署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8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国内外权威安全认证</a:t>
              </a:r>
              <a:endParaRPr kumimoji="1"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3" name="Picture 4"/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9" y="1913258"/>
              <a:ext cx="2632303" cy="214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09"/>
            <p:cNvPicPr>
              <a:picLocks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437" y="1913258"/>
              <a:ext cx="2632303" cy="21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图片 14"/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484" y="1913258"/>
              <a:ext cx="2632303" cy="219358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48" y="1913258"/>
              <a:ext cx="2581258" cy="2193586"/>
            </a:xfrm>
            <a:prstGeom prst="rect">
              <a:avLst/>
            </a:prstGeom>
          </p:spPr>
        </p:pic>
        <p:sp>
          <p:nvSpPr>
            <p:cNvPr id="17" name="流程图: 联系 16"/>
            <p:cNvSpPr/>
            <p:nvPr/>
          </p:nvSpPr>
          <p:spPr>
            <a:xfrm>
              <a:off x="56160" y="842917"/>
              <a:ext cx="444365" cy="444365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1707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流程图: 联系 17"/>
            <p:cNvSpPr/>
            <p:nvPr/>
          </p:nvSpPr>
          <p:spPr>
            <a:xfrm>
              <a:off x="3075666" y="842917"/>
              <a:ext cx="444365" cy="444365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1707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流程图: 联系 18"/>
            <p:cNvSpPr/>
            <p:nvPr/>
          </p:nvSpPr>
          <p:spPr>
            <a:xfrm>
              <a:off x="6095172" y="851384"/>
              <a:ext cx="444365" cy="444365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1707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流程图: 联系 19"/>
            <p:cNvSpPr/>
            <p:nvPr/>
          </p:nvSpPr>
          <p:spPr>
            <a:xfrm>
              <a:off x="9114678" y="809049"/>
              <a:ext cx="444365" cy="444365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1707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2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8866960" cy="582613"/>
          </a:xfrm>
        </p:spPr>
        <p:txBody>
          <a:bodyPr/>
          <a:lstStyle/>
          <a:p>
            <a:r>
              <a:rPr lang="zh-CN" altLang="en-US" dirty="0" smtClean="0"/>
              <a:t>平</a:t>
            </a:r>
            <a:r>
              <a:rPr lang="zh-CN" altLang="en-US" dirty="0"/>
              <a:t>安全球领先的四大科技创新核心技术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45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255"/>
            <a:fld id="{D9031528-5AE3-48B4-B7AE-562877B1C6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defTabSz="914255"/>
              <a:t>27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6468760" cy="582613"/>
          </a:xfrm>
        </p:spPr>
        <p:txBody>
          <a:bodyPr/>
          <a:lstStyle/>
          <a:p>
            <a:r>
              <a:rPr lang="zh-CN" altLang="en-US" dirty="0"/>
              <a:t>平安“</a:t>
            </a:r>
            <a:r>
              <a:rPr lang="en-US" altLang="zh-CN" dirty="0"/>
              <a:t>1+N</a:t>
            </a:r>
            <a:r>
              <a:rPr lang="zh-CN" altLang="en-US" dirty="0"/>
              <a:t>”智慧城市云平台</a:t>
            </a:r>
          </a:p>
        </p:txBody>
      </p:sp>
      <p:sp>
        <p:nvSpPr>
          <p:cNvPr id="83" name="矩形 82"/>
          <p:cNvSpPr/>
          <p:nvPr/>
        </p:nvSpPr>
        <p:spPr>
          <a:xfrm>
            <a:off x="0" y="5348762"/>
            <a:ext cx="12192000" cy="3892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277">
              <a:defRPr/>
            </a:pPr>
            <a:endParaRPr lang="zh-CN" altLang="en-US" sz="1799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3689" y="5381581"/>
            <a:ext cx="11319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依托技术、人才、资金、场景、数据等方面的优势，借助众多全球领先的科技创新及</a:t>
            </a: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应用，打造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“智慧城市”典范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5469"/>
            <a:ext cx="10058400" cy="38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9271" y="1454933"/>
            <a:ext cx="1008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_BrianCrain - Butterfly Waltz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54756" y="3146257"/>
            <a:ext cx="609600" cy="609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A_BrianCrain - Butterfly Waltz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54756" y="3146257"/>
            <a:ext cx="609600" cy="609600"/>
          </a:xfrm>
          <a:prstGeom prst="rect">
            <a:avLst/>
          </a:prstGeom>
        </p:spPr>
      </p:pic>
      <p:sp>
        <p:nvSpPr>
          <p:cNvPr id="36" name="PA_文本框 6"/>
          <p:cNvSpPr txBox="1"/>
          <p:nvPr/>
        </p:nvSpPr>
        <p:spPr>
          <a:xfrm>
            <a:off x="4121900" y="889097"/>
            <a:ext cx="39356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2017</a:t>
            </a:r>
            <a:r>
              <a:rPr lang="zh-CN" altLang="en-US" sz="4800" b="1" dirty="0" smtClean="0"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年</a:t>
            </a:r>
            <a:endParaRPr lang="zh-CN" altLang="en-US" sz="4800" b="1" dirty="0"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37" name="PA_文本框 7"/>
          <p:cNvSpPr txBox="1"/>
          <p:nvPr/>
        </p:nvSpPr>
        <p:spPr>
          <a:xfrm>
            <a:off x="3438867" y="2353982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dirty="0" smtClean="0"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公共交通行业狼烟四起</a:t>
            </a:r>
            <a:endParaRPr lang="en-US" altLang="zh-CN" sz="4000" dirty="0" smtClean="0"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59" r="625" b="12656"/>
          <a:stretch/>
        </p:blipFill>
        <p:spPr>
          <a:xfrm>
            <a:off x="-2412" y="589314"/>
            <a:ext cx="12192000" cy="62674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44" y="-7045"/>
            <a:ext cx="3951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numSld="999" showWhenStopped="0">
                <p:cTn id="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432541" y="1152597"/>
            <a:ext cx="1316214" cy="1316887"/>
            <a:chOff x="4350227" y="4633220"/>
            <a:chExt cx="1316214" cy="1316887"/>
          </a:xfrm>
        </p:grpSpPr>
        <p:sp>
          <p:nvSpPr>
            <p:cNvPr id="29" name="Freeform 73"/>
            <p:cNvSpPr>
              <a:spLocks/>
            </p:cNvSpPr>
            <p:nvPr/>
          </p:nvSpPr>
          <p:spPr bwMode="auto">
            <a:xfrm>
              <a:off x="4350227" y="4633220"/>
              <a:ext cx="1316214" cy="1316887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74"/>
            <p:cNvSpPr>
              <a:spLocks/>
            </p:cNvSpPr>
            <p:nvPr/>
          </p:nvSpPr>
          <p:spPr bwMode="auto">
            <a:xfrm>
              <a:off x="4428325" y="4711317"/>
              <a:ext cx="1160019" cy="1160692"/>
            </a:xfrm>
            <a:custGeom>
              <a:avLst/>
              <a:gdLst>
                <a:gd name="T0" fmla="*/ 613 w 729"/>
                <a:gd name="T1" fmla="*/ 575 h 729"/>
                <a:gd name="T2" fmla="*/ 575 w 729"/>
                <a:gd name="T3" fmla="*/ 116 h 729"/>
                <a:gd name="T4" fmla="*/ 116 w 729"/>
                <a:gd name="T5" fmla="*/ 154 h 729"/>
                <a:gd name="T6" fmla="*/ 154 w 729"/>
                <a:gd name="T7" fmla="*/ 613 h 729"/>
                <a:gd name="T8" fmla="*/ 613 w 729"/>
                <a:gd name="T9" fmla="*/ 575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729">
                  <a:moveTo>
                    <a:pt x="613" y="575"/>
                  </a:moveTo>
                  <a:cubicBezTo>
                    <a:pt x="729" y="437"/>
                    <a:pt x="712" y="232"/>
                    <a:pt x="575" y="116"/>
                  </a:cubicBezTo>
                  <a:cubicBezTo>
                    <a:pt x="438" y="0"/>
                    <a:pt x="232" y="17"/>
                    <a:pt x="116" y="154"/>
                  </a:cubicBezTo>
                  <a:cubicBezTo>
                    <a:pt x="0" y="291"/>
                    <a:pt x="17" y="497"/>
                    <a:pt x="154" y="613"/>
                  </a:cubicBezTo>
                  <a:cubicBezTo>
                    <a:pt x="291" y="729"/>
                    <a:pt x="497" y="712"/>
                    <a:pt x="613" y="575"/>
                  </a:cubicBezTo>
                  <a:close/>
                </a:path>
              </a:pathLst>
            </a:custGeom>
            <a:solidFill>
              <a:srgbClr val="3E97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144" y="4932071"/>
              <a:ext cx="553849" cy="654549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311103" y="1152597"/>
            <a:ext cx="1316214" cy="1316214"/>
            <a:chOff x="4414187" y="2137463"/>
            <a:chExt cx="1316214" cy="1316214"/>
          </a:xfrm>
        </p:grpSpPr>
        <p:sp>
          <p:nvSpPr>
            <p:cNvPr id="44" name="Freeform 70"/>
            <p:cNvSpPr>
              <a:spLocks/>
            </p:cNvSpPr>
            <p:nvPr/>
          </p:nvSpPr>
          <p:spPr bwMode="auto">
            <a:xfrm>
              <a:off x="4414187" y="2137463"/>
              <a:ext cx="1316214" cy="1316214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1"/>
            <p:cNvSpPr>
              <a:spLocks/>
            </p:cNvSpPr>
            <p:nvPr/>
          </p:nvSpPr>
          <p:spPr bwMode="auto">
            <a:xfrm>
              <a:off x="4491611" y="2215560"/>
              <a:ext cx="1160692" cy="1160692"/>
            </a:xfrm>
            <a:custGeom>
              <a:avLst/>
              <a:gdLst>
                <a:gd name="T0" fmla="*/ 613 w 729"/>
                <a:gd name="T1" fmla="*/ 575 h 729"/>
                <a:gd name="T2" fmla="*/ 575 w 729"/>
                <a:gd name="T3" fmla="*/ 116 h 729"/>
                <a:gd name="T4" fmla="*/ 116 w 729"/>
                <a:gd name="T5" fmla="*/ 154 h 729"/>
                <a:gd name="T6" fmla="*/ 154 w 729"/>
                <a:gd name="T7" fmla="*/ 613 h 729"/>
                <a:gd name="T8" fmla="*/ 613 w 729"/>
                <a:gd name="T9" fmla="*/ 575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729">
                  <a:moveTo>
                    <a:pt x="613" y="575"/>
                  </a:moveTo>
                  <a:cubicBezTo>
                    <a:pt x="729" y="437"/>
                    <a:pt x="712" y="232"/>
                    <a:pt x="575" y="116"/>
                  </a:cubicBezTo>
                  <a:cubicBezTo>
                    <a:pt x="438" y="0"/>
                    <a:pt x="232" y="17"/>
                    <a:pt x="116" y="154"/>
                  </a:cubicBezTo>
                  <a:cubicBezTo>
                    <a:pt x="0" y="291"/>
                    <a:pt x="17" y="497"/>
                    <a:pt x="154" y="613"/>
                  </a:cubicBezTo>
                  <a:cubicBezTo>
                    <a:pt x="291" y="729"/>
                    <a:pt x="497" y="712"/>
                    <a:pt x="613" y="575"/>
                  </a:cubicBezTo>
                  <a:close/>
                </a:path>
              </a:pathLst>
            </a:custGeom>
            <a:solidFill>
              <a:srgbClr val="09AA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957" y="2418624"/>
              <a:ext cx="733019" cy="73301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6750383" y="1152597"/>
            <a:ext cx="1316214" cy="1316887"/>
            <a:chOff x="975872" y="1971842"/>
            <a:chExt cx="1316214" cy="1316887"/>
          </a:xfrm>
        </p:grpSpPr>
        <p:sp>
          <p:nvSpPr>
            <p:cNvPr id="62" name="Freeform 76"/>
            <p:cNvSpPr>
              <a:spLocks/>
            </p:cNvSpPr>
            <p:nvPr/>
          </p:nvSpPr>
          <p:spPr bwMode="auto">
            <a:xfrm>
              <a:off x="975872" y="1971842"/>
              <a:ext cx="1316214" cy="1316887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102"/>
            <p:cNvSpPr>
              <a:spLocks/>
            </p:cNvSpPr>
            <p:nvPr/>
          </p:nvSpPr>
          <p:spPr bwMode="auto">
            <a:xfrm>
              <a:off x="1838312" y="2595950"/>
              <a:ext cx="30296" cy="119166"/>
            </a:xfrm>
            <a:custGeom>
              <a:avLst/>
              <a:gdLst>
                <a:gd name="T0" fmla="*/ 10 w 19"/>
                <a:gd name="T1" fmla="*/ 0 h 75"/>
                <a:gd name="T2" fmla="*/ 0 w 19"/>
                <a:gd name="T3" fmla="*/ 5 h 75"/>
                <a:gd name="T4" fmla="*/ 0 w 19"/>
                <a:gd name="T5" fmla="*/ 70 h 75"/>
                <a:gd name="T6" fmla="*/ 10 w 19"/>
                <a:gd name="T7" fmla="*/ 75 h 75"/>
                <a:gd name="T8" fmla="*/ 19 w 19"/>
                <a:gd name="T9" fmla="*/ 60 h 75"/>
                <a:gd name="T10" fmla="*/ 19 w 19"/>
                <a:gd name="T11" fmla="*/ 15 h 75"/>
                <a:gd name="T12" fmla="*/ 10 w 19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5">
                  <a:moveTo>
                    <a:pt x="10" y="0"/>
                  </a:moveTo>
                  <a:cubicBezTo>
                    <a:pt x="7" y="0"/>
                    <a:pt x="6" y="2"/>
                    <a:pt x="0" y="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6" y="73"/>
                    <a:pt x="7" y="75"/>
                    <a:pt x="10" y="75"/>
                  </a:cubicBezTo>
                  <a:cubicBezTo>
                    <a:pt x="15" y="75"/>
                    <a:pt x="19" y="70"/>
                    <a:pt x="19" y="60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5"/>
                    <a:pt x="15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103"/>
            <p:cNvSpPr>
              <a:spLocks/>
            </p:cNvSpPr>
            <p:nvPr/>
          </p:nvSpPr>
          <p:spPr bwMode="auto">
            <a:xfrm>
              <a:off x="1426280" y="2569019"/>
              <a:ext cx="92236" cy="175046"/>
            </a:xfrm>
            <a:custGeom>
              <a:avLst/>
              <a:gdLst>
                <a:gd name="T0" fmla="*/ 39 w 58"/>
                <a:gd name="T1" fmla="*/ 82 h 110"/>
                <a:gd name="T2" fmla="*/ 24 w 58"/>
                <a:gd name="T3" fmla="*/ 91 h 110"/>
                <a:gd name="T4" fmla="*/ 20 w 58"/>
                <a:gd name="T5" fmla="*/ 87 h 110"/>
                <a:gd name="T6" fmla="*/ 19 w 58"/>
                <a:gd name="T7" fmla="*/ 79 h 110"/>
                <a:gd name="T8" fmla="*/ 19 w 58"/>
                <a:gd name="T9" fmla="*/ 0 h 110"/>
                <a:gd name="T10" fmla="*/ 0 w 58"/>
                <a:gd name="T11" fmla="*/ 0 h 110"/>
                <a:gd name="T12" fmla="*/ 0 w 58"/>
                <a:gd name="T13" fmla="*/ 85 h 110"/>
                <a:gd name="T14" fmla="*/ 1 w 58"/>
                <a:gd name="T15" fmla="*/ 101 h 110"/>
                <a:gd name="T16" fmla="*/ 15 w 58"/>
                <a:gd name="T17" fmla="*/ 109 h 110"/>
                <a:gd name="T18" fmla="*/ 39 w 58"/>
                <a:gd name="T19" fmla="*/ 96 h 110"/>
                <a:gd name="T20" fmla="*/ 39 w 58"/>
                <a:gd name="T21" fmla="*/ 110 h 110"/>
                <a:gd name="T22" fmla="*/ 58 w 58"/>
                <a:gd name="T23" fmla="*/ 110 h 110"/>
                <a:gd name="T24" fmla="*/ 58 w 58"/>
                <a:gd name="T25" fmla="*/ 0 h 110"/>
                <a:gd name="T26" fmla="*/ 39 w 58"/>
                <a:gd name="T27" fmla="*/ 0 h 110"/>
                <a:gd name="T28" fmla="*/ 39 w 58"/>
                <a:gd name="T29" fmla="*/ 8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110">
                  <a:moveTo>
                    <a:pt x="39" y="82"/>
                  </a:moveTo>
                  <a:cubicBezTo>
                    <a:pt x="32" y="88"/>
                    <a:pt x="28" y="91"/>
                    <a:pt x="24" y="91"/>
                  </a:cubicBezTo>
                  <a:cubicBezTo>
                    <a:pt x="22" y="91"/>
                    <a:pt x="20" y="90"/>
                    <a:pt x="20" y="87"/>
                  </a:cubicBezTo>
                  <a:cubicBezTo>
                    <a:pt x="19" y="86"/>
                    <a:pt x="19" y="84"/>
                    <a:pt x="19" y="79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3"/>
                    <a:pt x="0" y="98"/>
                    <a:pt x="1" y="101"/>
                  </a:cubicBezTo>
                  <a:cubicBezTo>
                    <a:pt x="3" y="107"/>
                    <a:pt x="9" y="109"/>
                    <a:pt x="15" y="109"/>
                  </a:cubicBezTo>
                  <a:cubicBezTo>
                    <a:pt x="22" y="109"/>
                    <a:pt x="32" y="105"/>
                    <a:pt x="39" y="96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9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104"/>
            <p:cNvSpPr>
              <a:spLocks noEditPoints="1"/>
            </p:cNvSpPr>
            <p:nvPr/>
          </p:nvSpPr>
          <p:spPr bwMode="auto">
            <a:xfrm>
              <a:off x="1313173" y="2567673"/>
              <a:ext cx="92236" cy="175046"/>
            </a:xfrm>
            <a:custGeom>
              <a:avLst/>
              <a:gdLst>
                <a:gd name="T0" fmla="*/ 24 w 58"/>
                <a:gd name="T1" fmla="*/ 0 h 110"/>
                <a:gd name="T2" fmla="*/ 4 w 58"/>
                <a:gd name="T3" fmla="*/ 11 h 110"/>
                <a:gd name="T4" fmla="*/ 0 w 58"/>
                <a:gd name="T5" fmla="*/ 36 h 110"/>
                <a:gd name="T6" fmla="*/ 0 w 58"/>
                <a:gd name="T7" fmla="*/ 74 h 110"/>
                <a:gd name="T8" fmla="*/ 4 w 58"/>
                <a:gd name="T9" fmla="*/ 99 h 110"/>
                <a:gd name="T10" fmla="*/ 25 w 58"/>
                <a:gd name="T11" fmla="*/ 110 h 110"/>
                <a:gd name="T12" fmla="*/ 50 w 58"/>
                <a:gd name="T13" fmla="*/ 99 h 110"/>
                <a:gd name="T14" fmla="*/ 58 w 58"/>
                <a:gd name="T15" fmla="*/ 74 h 110"/>
                <a:gd name="T16" fmla="*/ 58 w 58"/>
                <a:gd name="T17" fmla="*/ 36 h 110"/>
                <a:gd name="T18" fmla="*/ 49 w 58"/>
                <a:gd name="T19" fmla="*/ 11 h 110"/>
                <a:gd name="T20" fmla="*/ 24 w 58"/>
                <a:gd name="T21" fmla="*/ 0 h 110"/>
                <a:gd name="T22" fmla="*/ 38 w 58"/>
                <a:gd name="T23" fmla="*/ 77 h 110"/>
                <a:gd name="T24" fmla="*/ 29 w 58"/>
                <a:gd name="T25" fmla="*/ 92 h 110"/>
                <a:gd name="T26" fmla="*/ 19 w 58"/>
                <a:gd name="T27" fmla="*/ 77 h 110"/>
                <a:gd name="T28" fmla="*/ 19 w 58"/>
                <a:gd name="T29" fmla="*/ 32 h 110"/>
                <a:gd name="T30" fmla="*/ 29 w 58"/>
                <a:gd name="T31" fmla="*/ 17 h 110"/>
                <a:gd name="T32" fmla="*/ 38 w 58"/>
                <a:gd name="T33" fmla="*/ 32 h 110"/>
                <a:gd name="T34" fmla="*/ 38 w 58"/>
                <a:gd name="T35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10">
                  <a:moveTo>
                    <a:pt x="24" y="0"/>
                  </a:moveTo>
                  <a:cubicBezTo>
                    <a:pt x="15" y="0"/>
                    <a:pt x="9" y="3"/>
                    <a:pt x="4" y="11"/>
                  </a:cubicBezTo>
                  <a:cubicBezTo>
                    <a:pt x="0" y="16"/>
                    <a:pt x="0" y="25"/>
                    <a:pt x="0" y="3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5"/>
                    <a:pt x="0" y="94"/>
                    <a:pt x="4" y="99"/>
                  </a:cubicBezTo>
                  <a:cubicBezTo>
                    <a:pt x="9" y="106"/>
                    <a:pt x="16" y="110"/>
                    <a:pt x="25" y="110"/>
                  </a:cubicBezTo>
                  <a:cubicBezTo>
                    <a:pt x="35" y="110"/>
                    <a:pt x="45" y="106"/>
                    <a:pt x="50" y="99"/>
                  </a:cubicBezTo>
                  <a:cubicBezTo>
                    <a:pt x="54" y="94"/>
                    <a:pt x="58" y="85"/>
                    <a:pt x="58" y="74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5"/>
                    <a:pt x="54" y="16"/>
                    <a:pt x="49" y="11"/>
                  </a:cubicBezTo>
                  <a:cubicBezTo>
                    <a:pt x="44" y="3"/>
                    <a:pt x="34" y="0"/>
                    <a:pt x="24" y="0"/>
                  </a:cubicBezTo>
                  <a:close/>
                  <a:moveTo>
                    <a:pt x="38" y="77"/>
                  </a:moveTo>
                  <a:cubicBezTo>
                    <a:pt x="38" y="87"/>
                    <a:pt x="35" y="92"/>
                    <a:pt x="29" y="92"/>
                  </a:cubicBezTo>
                  <a:cubicBezTo>
                    <a:pt x="22" y="92"/>
                    <a:pt x="19" y="87"/>
                    <a:pt x="19" y="7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22"/>
                    <a:pt x="22" y="17"/>
                    <a:pt x="29" y="17"/>
                  </a:cubicBezTo>
                  <a:cubicBezTo>
                    <a:pt x="35" y="17"/>
                    <a:pt x="38" y="22"/>
                    <a:pt x="38" y="32"/>
                  </a:cubicBezTo>
                  <a:lnTo>
                    <a:pt x="38" y="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105"/>
            <p:cNvSpPr>
              <a:spLocks/>
            </p:cNvSpPr>
            <p:nvPr/>
          </p:nvSpPr>
          <p:spPr bwMode="auto">
            <a:xfrm>
              <a:off x="1951419" y="2595950"/>
              <a:ext cx="30296" cy="44435"/>
            </a:xfrm>
            <a:custGeom>
              <a:avLst/>
              <a:gdLst>
                <a:gd name="T0" fmla="*/ 9 w 19"/>
                <a:gd name="T1" fmla="*/ 0 h 28"/>
                <a:gd name="T2" fmla="*/ 0 w 19"/>
                <a:gd name="T3" fmla="*/ 15 h 28"/>
                <a:gd name="T4" fmla="*/ 0 w 19"/>
                <a:gd name="T5" fmla="*/ 28 h 28"/>
                <a:gd name="T6" fmla="*/ 19 w 19"/>
                <a:gd name="T7" fmla="*/ 28 h 28"/>
                <a:gd name="T8" fmla="*/ 19 w 19"/>
                <a:gd name="T9" fmla="*/ 15 h 28"/>
                <a:gd name="T10" fmla="*/ 9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9" y="0"/>
                  </a:moveTo>
                  <a:cubicBezTo>
                    <a:pt x="3" y="0"/>
                    <a:pt x="0" y="5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5"/>
                    <a:pt x="16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106"/>
            <p:cNvSpPr>
              <a:spLocks noEditPoints="1"/>
            </p:cNvSpPr>
            <p:nvPr/>
          </p:nvSpPr>
          <p:spPr bwMode="auto">
            <a:xfrm>
              <a:off x="1539387" y="2452546"/>
              <a:ext cx="508981" cy="355479"/>
            </a:xfrm>
            <a:custGeom>
              <a:avLst/>
              <a:gdLst>
                <a:gd name="T0" fmla="*/ 160 w 320"/>
                <a:gd name="T1" fmla="*/ 0 h 223"/>
                <a:gd name="T2" fmla="*/ 6 w 320"/>
                <a:gd name="T3" fmla="*/ 36 h 223"/>
                <a:gd name="T4" fmla="*/ 6 w 320"/>
                <a:gd name="T5" fmla="*/ 187 h 223"/>
                <a:gd name="T6" fmla="*/ 160 w 320"/>
                <a:gd name="T7" fmla="*/ 223 h 223"/>
                <a:gd name="T8" fmla="*/ 314 w 320"/>
                <a:gd name="T9" fmla="*/ 187 h 223"/>
                <a:gd name="T10" fmla="*/ 314 w 320"/>
                <a:gd name="T11" fmla="*/ 36 h 223"/>
                <a:gd name="T12" fmla="*/ 97 w 320"/>
                <a:gd name="T13" fmla="*/ 60 h 223"/>
                <a:gd name="T14" fmla="*/ 71 w 320"/>
                <a:gd name="T15" fmla="*/ 183 h 223"/>
                <a:gd name="T16" fmla="*/ 52 w 320"/>
                <a:gd name="T17" fmla="*/ 60 h 223"/>
                <a:gd name="T18" fmla="*/ 26 w 320"/>
                <a:gd name="T19" fmla="*/ 40 h 223"/>
                <a:gd name="T20" fmla="*/ 97 w 320"/>
                <a:gd name="T21" fmla="*/ 60 h 223"/>
                <a:gd name="T22" fmla="*/ 136 w 320"/>
                <a:gd name="T23" fmla="*/ 183 h 223"/>
                <a:gd name="T24" fmla="*/ 111 w 320"/>
                <a:gd name="T25" fmla="*/ 182 h 223"/>
                <a:gd name="T26" fmla="*/ 97 w 320"/>
                <a:gd name="T27" fmla="*/ 158 h 223"/>
                <a:gd name="T28" fmla="*/ 116 w 320"/>
                <a:gd name="T29" fmla="*/ 73 h 223"/>
                <a:gd name="T30" fmla="*/ 115 w 320"/>
                <a:gd name="T31" fmla="*/ 160 h 223"/>
                <a:gd name="T32" fmla="*/ 136 w 320"/>
                <a:gd name="T33" fmla="*/ 156 h 223"/>
                <a:gd name="T34" fmla="*/ 155 w 320"/>
                <a:gd name="T35" fmla="*/ 73 h 223"/>
                <a:gd name="T36" fmla="*/ 226 w 320"/>
                <a:gd name="T37" fmla="*/ 149 h 223"/>
                <a:gd name="T38" fmla="*/ 207 w 320"/>
                <a:gd name="T39" fmla="*/ 182 h 223"/>
                <a:gd name="T40" fmla="*/ 188 w 320"/>
                <a:gd name="T41" fmla="*/ 183 h 223"/>
                <a:gd name="T42" fmla="*/ 168 w 320"/>
                <a:gd name="T43" fmla="*/ 40 h 223"/>
                <a:gd name="T44" fmla="*/ 188 w 320"/>
                <a:gd name="T45" fmla="*/ 84 h 223"/>
                <a:gd name="T46" fmla="*/ 223 w 320"/>
                <a:gd name="T47" fmla="*/ 85 h 223"/>
                <a:gd name="T48" fmla="*/ 226 w 320"/>
                <a:gd name="T49" fmla="*/ 149 h 223"/>
                <a:gd name="T50" fmla="*/ 259 w 320"/>
                <a:gd name="T51" fmla="*/ 131 h 223"/>
                <a:gd name="T52" fmla="*/ 268 w 320"/>
                <a:gd name="T53" fmla="*/ 165 h 223"/>
                <a:gd name="T54" fmla="*/ 276 w 320"/>
                <a:gd name="T55" fmla="*/ 144 h 223"/>
                <a:gd name="T56" fmla="*/ 298 w 320"/>
                <a:gd name="T57" fmla="*/ 147 h 223"/>
                <a:gd name="T58" fmla="*/ 291 w 320"/>
                <a:gd name="T59" fmla="*/ 171 h 223"/>
                <a:gd name="T60" fmla="*/ 245 w 320"/>
                <a:gd name="T61" fmla="*/ 171 h 223"/>
                <a:gd name="T62" fmla="*/ 239 w 320"/>
                <a:gd name="T63" fmla="*/ 109 h 223"/>
                <a:gd name="T64" fmla="*/ 267 w 320"/>
                <a:gd name="T65" fmla="*/ 73 h 223"/>
                <a:gd name="T66" fmla="*/ 298 w 320"/>
                <a:gd name="T67" fmla="*/ 10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0" h="223">
                  <a:moveTo>
                    <a:pt x="280" y="5"/>
                  </a:moveTo>
                  <a:cubicBezTo>
                    <a:pt x="240" y="0"/>
                    <a:pt x="200" y="0"/>
                    <a:pt x="160" y="0"/>
                  </a:cubicBezTo>
                  <a:cubicBezTo>
                    <a:pt x="120" y="0"/>
                    <a:pt x="80" y="0"/>
                    <a:pt x="41" y="5"/>
                  </a:cubicBezTo>
                  <a:cubicBezTo>
                    <a:pt x="24" y="7"/>
                    <a:pt x="10" y="19"/>
                    <a:pt x="6" y="36"/>
                  </a:cubicBezTo>
                  <a:cubicBezTo>
                    <a:pt x="1" y="60"/>
                    <a:pt x="0" y="87"/>
                    <a:pt x="0" y="112"/>
                  </a:cubicBezTo>
                  <a:cubicBezTo>
                    <a:pt x="0" y="136"/>
                    <a:pt x="0" y="163"/>
                    <a:pt x="6" y="187"/>
                  </a:cubicBezTo>
                  <a:cubicBezTo>
                    <a:pt x="10" y="204"/>
                    <a:pt x="24" y="217"/>
                    <a:pt x="41" y="218"/>
                  </a:cubicBezTo>
                  <a:cubicBezTo>
                    <a:pt x="80" y="223"/>
                    <a:pt x="120" y="223"/>
                    <a:pt x="160" y="223"/>
                  </a:cubicBezTo>
                  <a:cubicBezTo>
                    <a:pt x="200" y="223"/>
                    <a:pt x="240" y="223"/>
                    <a:pt x="280" y="218"/>
                  </a:cubicBezTo>
                  <a:cubicBezTo>
                    <a:pt x="296" y="217"/>
                    <a:pt x="310" y="204"/>
                    <a:pt x="314" y="187"/>
                  </a:cubicBezTo>
                  <a:cubicBezTo>
                    <a:pt x="320" y="163"/>
                    <a:pt x="320" y="136"/>
                    <a:pt x="320" y="112"/>
                  </a:cubicBezTo>
                  <a:cubicBezTo>
                    <a:pt x="320" y="87"/>
                    <a:pt x="320" y="60"/>
                    <a:pt x="314" y="36"/>
                  </a:cubicBezTo>
                  <a:cubicBezTo>
                    <a:pt x="310" y="19"/>
                    <a:pt x="296" y="7"/>
                    <a:pt x="280" y="5"/>
                  </a:cubicBezTo>
                  <a:close/>
                  <a:moveTo>
                    <a:pt x="97" y="60"/>
                  </a:moveTo>
                  <a:cubicBezTo>
                    <a:pt x="71" y="60"/>
                    <a:pt x="71" y="60"/>
                    <a:pt x="71" y="60"/>
                  </a:cubicBezTo>
                  <a:cubicBezTo>
                    <a:pt x="71" y="183"/>
                    <a:pt x="71" y="183"/>
                    <a:pt x="71" y="18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7" y="60"/>
                  </a:lnTo>
                  <a:close/>
                  <a:moveTo>
                    <a:pt x="155" y="183"/>
                  </a:moveTo>
                  <a:cubicBezTo>
                    <a:pt x="136" y="183"/>
                    <a:pt x="136" y="183"/>
                    <a:pt x="136" y="183"/>
                  </a:cubicBezTo>
                  <a:cubicBezTo>
                    <a:pt x="136" y="169"/>
                    <a:pt x="136" y="169"/>
                    <a:pt x="136" y="169"/>
                  </a:cubicBezTo>
                  <a:cubicBezTo>
                    <a:pt x="123" y="178"/>
                    <a:pt x="118" y="182"/>
                    <a:pt x="111" y="182"/>
                  </a:cubicBezTo>
                  <a:cubicBezTo>
                    <a:pt x="105" y="182"/>
                    <a:pt x="101" y="180"/>
                    <a:pt x="99" y="174"/>
                  </a:cubicBezTo>
                  <a:cubicBezTo>
                    <a:pt x="98" y="171"/>
                    <a:pt x="97" y="166"/>
                    <a:pt x="97" y="158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7"/>
                    <a:pt x="115" y="159"/>
                    <a:pt x="115" y="160"/>
                  </a:cubicBezTo>
                  <a:cubicBezTo>
                    <a:pt x="116" y="163"/>
                    <a:pt x="119" y="165"/>
                    <a:pt x="122" y="165"/>
                  </a:cubicBezTo>
                  <a:cubicBezTo>
                    <a:pt x="126" y="165"/>
                    <a:pt x="129" y="162"/>
                    <a:pt x="136" y="156"/>
                  </a:cubicBezTo>
                  <a:cubicBezTo>
                    <a:pt x="136" y="73"/>
                    <a:pt x="136" y="73"/>
                    <a:pt x="136" y="73"/>
                  </a:cubicBezTo>
                  <a:cubicBezTo>
                    <a:pt x="155" y="73"/>
                    <a:pt x="155" y="73"/>
                    <a:pt x="155" y="73"/>
                  </a:cubicBezTo>
                  <a:lnTo>
                    <a:pt x="155" y="183"/>
                  </a:lnTo>
                  <a:close/>
                  <a:moveTo>
                    <a:pt x="226" y="149"/>
                  </a:moveTo>
                  <a:cubicBezTo>
                    <a:pt x="226" y="159"/>
                    <a:pt x="224" y="166"/>
                    <a:pt x="223" y="170"/>
                  </a:cubicBezTo>
                  <a:cubicBezTo>
                    <a:pt x="220" y="178"/>
                    <a:pt x="215" y="182"/>
                    <a:pt x="207" y="182"/>
                  </a:cubicBezTo>
                  <a:cubicBezTo>
                    <a:pt x="201" y="182"/>
                    <a:pt x="194" y="178"/>
                    <a:pt x="188" y="170"/>
                  </a:cubicBezTo>
                  <a:cubicBezTo>
                    <a:pt x="188" y="183"/>
                    <a:pt x="188" y="183"/>
                    <a:pt x="188" y="183"/>
                  </a:cubicBezTo>
                  <a:cubicBezTo>
                    <a:pt x="168" y="183"/>
                    <a:pt x="168" y="183"/>
                    <a:pt x="168" y="183"/>
                  </a:cubicBezTo>
                  <a:cubicBezTo>
                    <a:pt x="168" y="40"/>
                    <a:pt x="168" y="40"/>
                    <a:pt x="16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4" y="77"/>
                    <a:pt x="200" y="73"/>
                    <a:pt x="207" y="73"/>
                  </a:cubicBezTo>
                  <a:cubicBezTo>
                    <a:pt x="214" y="73"/>
                    <a:pt x="221" y="77"/>
                    <a:pt x="223" y="85"/>
                  </a:cubicBezTo>
                  <a:cubicBezTo>
                    <a:pt x="225" y="89"/>
                    <a:pt x="226" y="96"/>
                    <a:pt x="226" y="106"/>
                  </a:cubicBezTo>
                  <a:lnTo>
                    <a:pt x="226" y="149"/>
                  </a:lnTo>
                  <a:close/>
                  <a:moveTo>
                    <a:pt x="298" y="131"/>
                  </a:moveTo>
                  <a:cubicBezTo>
                    <a:pt x="259" y="131"/>
                    <a:pt x="259" y="131"/>
                    <a:pt x="259" y="131"/>
                  </a:cubicBezTo>
                  <a:cubicBezTo>
                    <a:pt x="259" y="150"/>
                    <a:pt x="259" y="150"/>
                    <a:pt x="259" y="150"/>
                  </a:cubicBezTo>
                  <a:cubicBezTo>
                    <a:pt x="259" y="160"/>
                    <a:pt x="261" y="165"/>
                    <a:pt x="268" y="165"/>
                  </a:cubicBezTo>
                  <a:cubicBezTo>
                    <a:pt x="273" y="165"/>
                    <a:pt x="275" y="162"/>
                    <a:pt x="276" y="157"/>
                  </a:cubicBezTo>
                  <a:cubicBezTo>
                    <a:pt x="276" y="156"/>
                    <a:pt x="276" y="150"/>
                    <a:pt x="276" y="144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8" y="147"/>
                    <a:pt x="298" y="147"/>
                    <a:pt x="298" y="147"/>
                  </a:cubicBezTo>
                  <a:cubicBezTo>
                    <a:pt x="298" y="153"/>
                    <a:pt x="296" y="157"/>
                    <a:pt x="296" y="159"/>
                  </a:cubicBezTo>
                  <a:cubicBezTo>
                    <a:pt x="296" y="163"/>
                    <a:pt x="294" y="167"/>
                    <a:pt x="291" y="171"/>
                  </a:cubicBezTo>
                  <a:cubicBezTo>
                    <a:pt x="286" y="178"/>
                    <a:pt x="278" y="182"/>
                    <a:pt x="268" y="182"/>
                  </a:cubicBezTo>
                  <a:cubicBezTo>
                    <a:pt x="258" y="182"/>
                    <a:pt x="251" y="178"/>
                    <a:pt x="245" y="171"/>
                  </a:cubicBezTo>
                  <a:cubicBezTo>
                    <a:pt x="241" y="166"/>
                    <a:pt x="239" y="157"/>
                    <a:pt x="239" y="146"/>
                  </a:cubicBezTo>
                  <a:cubicBezTo>
                    <a:pt x="239" y="109"/>
                    <a:pt x="239" y="109"/>
                    <a:pt x="239" y="109"/>
                  </a:cubicBezTo>
                  <a:cubicBezTo>
                    <a:pt x="239" y="98"/>
                    <a:pt x="241" y="89"/>
                    <a:pt x="245" y="84"/>
                  </a:cubicBezTo>
                  <a:cubicBezTo>
                    <a:pt x="250" y="77"/>
                    <a:pt x="258" y="73"/>
                    <a:pt x="267" y="73"/>
                  </a:cubicBezTo>
                  <a:cubicBezTo>
                    <a:pt x="277" y="73"/>
                    <a:pt x="285" y="77"/>
                    <a:pt x="291" y="84"/>
                  </a:cubicBezTo>
                  <a:cubicBezTo>
                    <a:pt x="295" y="89"/>
                    <a:pt x="298" y="98"/>
                    <a:pt x="298" y="109"/>
                  </a:cubicBezTo>
                  <a:lnTo>
                    <a:pt x="29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107"/>
            <p:cNvSpPr>
              <a:spLocks/>
            </p:cNvSpPr>
            <p:nvPr/>
          </p:nvSpPr>
          <p:spPr bwMode="auto">
            <a:xfrm>
              <a:off x="1187275" y="2507080"/>
              <a:ext cx="119839" cy="236986"/>
            </a:xfrm>
            <a:custGeom>
              <a:avLst/>
              <a:gdLst>
                <a:gd name="T0" fmla="*/ 38 w 75"/>
                <a:gd name="T1" fmla="*/ 57 h 149"/>
                <a:gd name="T2" fmla="*/ 23 w 75"/>
                <a:gd name="T3" fmla="*/ 0 h 149"/>
                <a:gd name="T4" fmla="*/ 0 w 75"/>
                <a:gd name="T5" fmla="*/ 0 h 149"/>
                <a:gd name="T6" fmla="*/ 14 w 75"/>
                <a:gd name="T7" fmla="*/ 41 h 149"/>
                <a:gd name="T8" fmla="*/ 27 w 75"/>
                <a:gd name="T9" fmla="*/ 88 h 149"/>
                <a:gd name="T10" fmla="*/ 27 w 75"/>
                <a:gd name="T11" fmla="*/ 149 h 149"/>
                <a:gd name="T12" fmla="*/ 53 w 75"/>
                <a:gd name="T13" fmla="*/ 149 h 149"/>
                <a:gd name="T14" fmla="*/ 53 w 75"/>
                <a:gd name="T15" fmla="*/ 88 h 149"/>
                <a:gd name="T16" fmla="*/ 75 w 75"/>
                <a:gd name="T17" fmla="*/ 0 h 149"/>
                <a:gd name="T18" fmla="*/ 53 w 75"/>
                <a:gd name="T19" fmla="*/ 0 h 149"/>
                <a:gd name="T20" fmla="*/ 38 w 75"/>
                <a:gd name="T21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49">
                  <a:moveTo>
                    <a:pt x="38" y="57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13"/>
                    <a:pt x="9" y="28"/>
                    <a:pt x="14" y="41"/>
                  </a:cubicBezTo>
                  <a:cubicBezTo>
                    <a:pt x="21" y="61"/>
                    <a:pt x="27" y="78"/>
                    <a:pt x="27" y="88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3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>
              <a:off x="1043005" y="2038036"/>
              <a:ext cx="1184498" cy="1184498"/>
            </a:xfrm>
            <a:custGeom>
              <a:avLst/>
              <a:gdLst>
                <a:gd name="T0" fmla="*/ 542 w 645"/>
                <a:gd name="T1" fmla="*/ 508 h 645"/>
                <a:gd name="T2" fmla="*/ 509 w 645"/>
                <a:gd name="T3" fmla="*/ 103 h 645"/>
                <a:gd name="T4" fmla="*/ 103 w 645"/>
                <a:gd name="T5" fmla="*/ 136 h 645"/>
                <a:gd name="T6" fmla="*/ 136 w 645"/>
                <a:gd name="T7" fmla="*/ 542 h 645"/>
                <a:gd name="T8" fmla="*/ 542 w 645"/>
                <a:gd name="T9" fmla="*/ 50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5" h="645">
                  <a:moveTo>
                    <a:pt x="542" y="508"/>
                  </a:moveTo>
                  <a:cubicBezTo>
                    <a:pt x="645" y="387"/>
                    <a:pt x="630" y="205"/>
                    <a:pt x="509" y="103"/>
                  </a:cubicBezTo>
                  <a:cubicBezTo>
                    <a:pt x="387" y="0"/>
                    <a:pt x="206" y="15"/>
                    <a:pt x="103" y="136"/>
                  </a:cubicBezTo>
                  <a:cubicBezTo>
                    <a:pt x="0" y="258"/>
                    <a:pt x="15" y="439"/>
                    <a:pt x="136" y="542"/>
                  </a:cubicBezTo>
                  <a:cubicBezTo>
                    <a:pt x="258" y="645"/>
                    <a:pt x="440" y="630"/>
                    <a:pt x="542" y="508"/>
                  </a:cubicBezTo>
                  <a:close/>
                </a:path>
              </a:pathLst>
            </a:custGeom>
            <a:solidFill>
              <a:srgbClr val="175B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135" y="2013623"/>
              <a:ext cx="1001185" cy="1001185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3871822" y="1152597"/>
            <a:ext cx="1316214" cy="1316214"/>
            <a:chOff x="1289592" y="3101478"/>
            <a:chExt cx="1316214" cy="1316214"/>
          </a:xfrm>
        </p:grpSpPr>
        <p:sp>
          <p:nvSpPr>
            <p:cNvPr id="36" name="Freeform 70"/>
            <p:cNvSpPr>
              <a:spLocks/>
            </p:cNvSpPr>
            <p:nvPr/>
          </p:nvSpPr>
          <p:spPr bwMode="auto">
            <a:xfrm>
              <a:off x="1289592" y="3101478"/>
              <a:ext cx="1316214" cy="1316214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099" y="3181805"/>
              <a:ext cx="1159200" cy="11592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4509120"/>
            <a:ext cx="1905000" cy="1905000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34" y="3646002"/>
            <a:ext cx="1905000" cy="190500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2527881"/>
            <a:ext cx="1905000" cy="1905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630691" y="4671470"/>
            <a:ext cx="1897872" cy="339918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107598" y="3544852"/>
            <a:ext cx="1897872" cy="339918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227471" y="2395326"/>
            <a:ext cx="1897872" cy="339918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540751" y="3045051"/>
            <a:ext cx="1316338" cy="235762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8131071" y="3525319"/>
            <a:ext cx="904125" cy="16662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115644" y="4062058"/>
            <a:ext cx="914732" cy="163833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921376" y="3284839"/>
            <a:ext cx="563212" cy="100874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566767" y="3283951"/>
            <a:ext cx="563212" cy="100874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406495" y="3732902"/>
            <a:ext cx="563212" cy="100874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373031" y="3151397"/>
            <a:ext cx="563212" cy="100874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926033" y="3051461"/>
            <a:ext cx="563212" cy="10087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6808141" y="4272242"/>
            <a:ext cx="725628" cy="129964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648654" y="4684782"/>
            <a:ext cx="914732" cy="163833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835151" y="4030216"/>
            <a:ext cx="914732" cy="163833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8038670" y="4915268"/>
            <a:ext cx="507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0409666" y="2664370"/>
            <a:ext cx="507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发展机会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319164" y="3766005"/>
            <a:ext cx="507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行业地位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359250" y="3292351"/>
            <a:ext cx="914732" cy="163833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007889" y="2668232"/>
            <a:ext cx="914732" cy="163833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470198" y="2885794"/>
            <a:ext cx="563212" cy="100874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277365" y="4224887"/>
            <a:ext cx="563212" cy="100874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657455" y="3269093"/>
            <a:ext cx="563212" cy="100874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020077" y="2524417"/>
            <a:ext cx="563212" cy="10087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386776" y="2577586"/>
            <a:ext cx="563212" cy="10087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176869" y="2714923"/>
            <a:ext cx="563212" cy="10087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5578515" y="3254263"/>
            <a:ext cx="725628" cy="12996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047739" y="3206908"/>
            <a:ext cx="563212" cy="10087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504111" y="3319191"/>
            <a:ext cx="563212" cy="100874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3905757" y="3858531"/>
            <a:ext cx="725628" cy="12996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456866" y="2878640"/>
            <a:ext cx="914732" cy="16383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567814" y="2472083"/>
            <a:ext cx="563212" cy="100874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374981" y="3811176"/>
            <a:ext cx="563212" cy="100874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545405" y="3780891"/>
            <a:ext cx="563212" cy="100874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4947051" y="4320231"/>
            <a:ext cx="725628" cy="129964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383683" y="3637730"/>
            <a:ext cx="914732" cy="163833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609108" y="2933783"/>
            <a:ext cx="563212" cy="10087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416275" y="4272876"/>
            <a:ext cx="563212" cy="100874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984802" y="3927368"/>
            <a:ext cx="1316338" cy="235762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5" y="372829"/>
            <a:ext cx="5022607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/>
              <a:t>巨头的侵入，一卡通行业危机四伏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41" y="2303070"/>
            <a:ext cx="1905000" cy="19050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1697607" y="40955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发卡费收入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62" y="2303070"/>
            <a:ext cx="1905000" cy="1905000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5160087" y="409551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沉淀资金收入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283" y="2303070"/>
            <a:ext cx="1905000" cy="1905000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9201249" y="40955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结算手续费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4883870" cy="58261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传统的三大营收即将大幅萎</a:t>
            </a:r>
            <a:r>
              <a:rPr lang="zh-CN" altLang="en-US" sz="2400" dirty="0" smtClean="0"/>
              <a:t>缩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07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47" y="2223473"/>
            <a:ext cx="1159956" cy="18865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50531" y="43250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支付入口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340880" y="2223473"/>
            <a:ext cx="806892" cy="40680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328324" y="2910269"/>
            <a:ext cx="2076529" cy="406282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卡通清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结算平台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591944" y="2223473"/>
            <a:ext cx="812909" cy="40680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>
            <a:stCxn id="19" idx="0"/>
            <a:endCxn id="17" idx="2"/>
          </p:cNvCxnSpPr>
          <p:nvPr/>
        </p:nvCxnSpPr>
        <p:spPr>
          <a:xfrm flipH="1" flipV="1">
            <a:off x="4744326" y="2630273"/>
            <a:ext cx="622263" cy="27999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9" idx="0"/>
            <a:endCxn id="20" idx="2"/>
          </p:cNvCxnSpPr>
          <p:nvPr/>
        </p:nvCxnSpPr>
        <p:spPr>
          <a:xfrm flipV="1">
            <a:off x="5366589" y="2630273"/>
            <a:ext cx="631810" cy="27999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39370" y="432503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清结算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264352" y="43250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业主方威胁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066883" y="3615793"/>
            <a:ext cx="500136" cy="500136"/>
            <a:chOff x="6124229" y="3516224"/>
            <a:chExt cx="667405" cy="667405"/>
          </a:xfrm>
        </p:grpSpPr>
        <p:sp>
          <p:nvSpPr>
            <p:cNvPr id="13" name="椭圆 12"/>
            <p:cNvSpPr/>
            <p:nvPr/>
          </p:nvSpPr>
          <p:spPr>
            <a:xfrm>
              <a:off x="6124229" y="3517629"/>
              <a:ext cx="666000" cy="66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229" y="3516224"/>
              <a:ext cx="667405" cy="667405"/>
            </a:xfrm>
            <a:prstGeom prst="rect">
              <a:avLst/>
            </a:prstGeom>
          </p:spPr>
        </p:pic>
      </p:grpSp>
      <p:cxnSp>
        <p:nvCxnSpPr>
          <p:cNvPr id="31" name="肘形连接符 30"/>
          <p:cNvCxnSpPr>
            <a:stCxn id="12" idx="3"/>
            <a:endCxn id="20" idx="3"/>
          </p:cNvCxnSpPr>
          <p:nvPr/>
        </p:nvCxnSpPr>
        <p:spPr>
          <a:xfrm flipV="1">
            <a:off x="5567019" y="2426873"/>
            <a:ext cx="837834" cy="1438988"/>
          </a:xfrm>
          <a:prstGeom prst="bentConnector3">
            <a:avLst>
              <a:gd name="adj1" fmla="val 136986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12" idx="1"/>
            <a:endCxn id="17" idx="1"/>
          </p:cNvCxnSpPr>
          <p:nvPr/>
        </p:nvCxnSpPr>
        <p:spPr>
          <a:xfrm rot="10800000">
            <a:off x="4340881" y="2426873"/>
            <a:ext cx="726003" cy="1438988"/>
          </a:xfrm>
          <a:prstGeom prst="bentConnector3">
            <a:avLst>
              <a:gd name="adj1" fmla="val 14175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4" y="372829"/>
            <a:ext cx="7614459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一卡通公司在公共交通领域的行业地位受到极大的威胁</a:t>
            </a:r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130" y="2230799"/>
            <a:ext cx="754292" cy="76538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0113676" y="3277496"/>
            <a:ext cx="637200" cy="637200"/>
            <a:chOff x="8297046" y="3352854"/>
            <a:chExt cx="637200" cy="637200"/>
          </a:xfrm>
        </p:grpSpPr>
        <p:sp>
          <p:nvSpPr>
            <p:cNvPr id="7" name="圆角矩形 6"/>
            <p:cNvSpPr/>
            <p:nvPr/>
          </p:nvSpPr>
          <p:spPr>
            <a:xfrm>
              <a:off x="8297046" y="3352854"/>
              <a:ext cx="637200" cy="637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729" y="3431931"/>
              <a:ext cx="469834" cy="479046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8960879" y="2296528"/>
            <a:ext cx="637200" cy="637200"/>
            <a:chOff x="9042076" y="3228662"/>
            <a:chExt cx="637200" cy="637200"/>
          </a:xfrm>
        </p:grpSpPr>
        <p:sp>
          <p:nvSpPr>
            <p:cNvPr id="32" name="圆角矩形 31"/>
            <p:cNvSpPr/>
            <p:nvPr/>
          </p:nvSpPr>
          <p:spPr>
            <a:xfrm>
              <a:off x="9042076" y="3228662"/>
              <a:ext cx="637200" cy="637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1013" y="3305963"/>
              <a:ext cx="479326" cy="479326"/>
            </a:xfrm>
            <a:prstGeom prst="rect">
              <a:avLst/>
            </a:prstGeom>
          </p:spPr>
        </p:pic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88" y="3288310"/>
            <a:ext cx="629074" cy="626386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952188" y="2933877"/>
            <a:ext cx="690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BFBF9"/>
                </a:solidFill>
              </a:rPr>
              <a:t>深圳地铁</a:t>
            </a:r>
            <a:endParaRPr lang="zh-CN" altLang="en-US" sz="1000" dirty="0">
              <a:solidFill>
                <a:srgbClr val="FBFBF9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086916" y="293387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BFBF9"/>
                </a:solidFill>
              </a:rPr>
              <a:t>广州地铁</a:t>
            </a:r>
            <a:endParaRPr lang="zh-CN" altLang="en-US" sz="1000" dirty="0">
              <a:solidFill>
                <a:srgbClr val="FBFBF9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949794" y="393578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BFBF9"/>
                </a:solidFill>
              </a:rPr>
              <a:t>金华行</a:t>
            </a:r>
            <a:endParaRPr lang="zh-CN" altLang="en-US" sz="1000" dirty="0">
              <a:solidFill>
                <a:srgbClr val="FBFBF9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147582" y="393461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BFBF9"/>
                </a:solidFill>
              </a:rPr>
              <a:t>易通行</a:t>
            </a:r>
            <a:endParaRPr lang="zh-CN" altLang="en-US" sz="1000" dirty="0">
              <a:solidFill>
                <a:srgbClr val="FBF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92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6718207" y="3515190"/>
            <a:ext cx="342662" cy="2978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7745316" y="3470060"/>
            <a:ext cx="384531" cy="411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0" y="5079640"/>
            <a:ext cx="1219200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0"/>
          <p:cNvSpPr/>
          <p:nvPr/>
        </p:nvSpPr>
        <p:spPr>
          <a:xfrm>
            <a:off x="952345" y="4728569"/>
            <a:ext cx="1520193" cy="702142"/>
          </a:xfrm>
          <a:prstGeom prst="rect">
            <a:avLst/>
          </a:prstGeom>
          <a:solidFill>
            <a:srgbClr val="4655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950342" y="4872151"/>
            <a:ext cx="1484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支付入口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1"/>
          <p:cNvSpPr/>
          <p:nvPr/>
        </p:nvSpPr>
        <p:spPr>
          <a:xfrm>
            <a:off x="3745106" y="4728569"/>
            <a:ext cx="1519200" cy="702000"/>
          </a:xfrm>
          <a:prstGeom prst="rect">
            <a:avLst/>
          </a:prstGeom>
          <a:solidFill>
            <a:srgbClr val="45BE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3744432" y="4875847"/>
            <a:ext cx="1482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32"/>
          <p:cNvSpPr/>
          <p:nvPr/>
        </p:nvSpPr>
        <p:spPr>
          <a:xfrm>
            <a:off x="6507731" y="4728569"/>
            <a:ext cx="1519200" cy="702000"/>
          </a:xfrm>
          <a:prstGeom prst="rect">
            <a:avLst/>
          </a:prstGeom>
          <a:solidFill>
            <a:srgbClr val="A0BC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534869" y="4868413"/>
            <a:ext cx="15192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3"/>
          <p:cNvSpPr/>
          <p:nvPr/>
        </p:nvSpPr>
        <p:spPr>
          <a:xfrm>
            <a:off x="9314010" y="4728569"/>
            <a:ext cx="1519200" cy="702000"/>
          </a:xfrm>
          <a:prstGeom prst="rect">
            <a:avLst/>
          </a:prstGeom>
          <a:solidFill>
            <a:srgbClr val="FB87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9350587" y="4737338"/>
            <a:ext cx="14826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互联网增值业务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33"/>
          <p:cNvSpPr/>
          <p:nvPr/>
        </p:nvSpPr>
        <p:spPr>
          <a:xfrm>
            <a:off x="9292065" y="4728569"/>
            <a:ext cx="1519200" cy="702000"/>
          </a:xfrm>
          <a:prstGeom prst="rect">
            <a:avLst/>
          </a:prstGeom>
          <a:solidFill>
            <a:srgbClr val="FB87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9313774" y="4721135"/>
            <a:ext cx="1519200" cy="7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互联网增值业务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16" y="2544435"/>
            <a:ext cx="419458" cy="3590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11" y="3429000"/>
            <a:ext cx="500621" cy="5006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4" y="2343600"/>
            <a:ext cx="674664" cy="674664"/>
          </a:xfrm>
          <a:prstGeom prst="rect">
            <a:avLst/>
          </a:prstGeom>
        </p:spPr>
      </p:pic>
      <p:cxnSp>
        <p:nvCxnSpPr>
          <p:cNvPr id="21" name="肘形连接符 20"/>
          <p:cNvCxnSpPr>
            <a:endCxn id="3" idx="1"/>
          </p:cNvCxnSpPr>
          <p:nvPr/>
        </p:nvCxnSpPr>
        <p:spPr>
          <a:xfrm rot="5400000" flipH="1" flipV="1">
            <a:off x="-419280" y="2658185"/>
            <a:ext cx="3474965" cy="1383191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079776" y="1628800"/>
            <a:ext cx="8112224" cy="3021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endCxn id="20" idx="1"/>
          </p:cNvCxnSpPr>
          <p:nvPr/>
        </p:nvCxnSpPr>
        <p:spPr>
          <a:xfrm rot="5400000" flipH="1" flipV="1">
            <a:off x="2285790" y="3561147"/>
            <a:ext cx="2406328" cy="645899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endCxn id="28" idx="1"/>
          </p:cNvCxnSpPr>
          <p:nvPr/>
        </p:nvCxnSpPr>
        <p:spPr>
          <a:xfrm rot="5400000" flipH="1" flipV="1">
            <a:off x="5528306" y="3959064"/>
            <a:ext cx="1423167" cy="833225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5" idx="3"/>
          </p:cNvCxnSpPr>
          <p:nvPr/>
        </p:nvCxnSpPr>
        <p:spPr>
          <a:xfrm flipV="1">
            <a:off x="5158174" y="2717414"/>
            <a:ext cx="7033826" cy="655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6" idx="3"/>
          </p:cNvCxnSpPr>
          <p:nvPr/>
        </p:nvCxnSpPr>
        <p:spPr>
          <a:xfrm flipV="1">
            <a:off x="8184232" y="3648458"/>
            <a:ext cx="4007768" cy="3085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02" y="3430027"/>
            <a:ext cx="468130" cy="468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98" y="1263761"/>
            <a:ext cx="697071" cy="697071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875264" y="197744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腾讯乘车码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14" y="1263388"/>
            <a:ext cx="697071" cy="697071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971780" y="197801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支付宝乘车码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644346" y="394513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612304" y="3951198"/>
            <a:ext cx="643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711605" y="286411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联闪付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39816" y="28797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讯乘车码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8008360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一卡通公司在互联网业务的发展空间也受到极大地挤压</a:t>
            </a:r>
          </a:p>
          <a:p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176318" y="1410356"/>
            <a:ext cx="313468" cy="396529"/>
          </a:xfrm>
          <a:prstGeom prst="rect">
            <a:avLst/>
          </a:prstGeom>
          <a:solidFill>
            <a:srgbClr val="070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48" y="1435092"/>
            <a:ext cx="274938" cy="324927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3382515" y="1412822"/>
            <a:ext cx="313468" cy="396529"/>
          </a:xfrm>
          <a:prstGeom prst="rect">
            <a:avLst/>
          </a:prstGeom>
          <a:solidFill>
            <a:srgbClr val="070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34" y="1410356"/>
            <a:ext cx="364030" cy="3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1664" y="1283832"/>
            <a:ext cx="5832648" cy="4870752"/>
            <a:chOff x="695400" y="1168978"/>
            <a:chExt cx="5832648" cy="4870752"/>
          </a:xfrm>
        </p:grpSpPr>
        <p:sp>
          <p:nvSpPr>
            <p:cNvPr id="36" name="任意多边形 35"/>
            <p:cNvSpPr/>
            <p:nvPr/>
          </p:nvSpPr>
          <p:spPr>
            <a:xfrm>
              <a:off x="3071664" y="1168978"/>
              <a:ext cx="1080000" cy="928438"/>
            </a:xfrm>
            <a:custGeom>
              <a:avLst/>
              <a:gdLst>
                <a:gd name="connsiteX0" fmla="*/ 0 w 1166529"/>
                <a:gd name="connsiteY0" fmla="*/ 928438 h 928438"/>
                <a:gd name="connsiteX1" fmla="*/ 583263 w 1166529"/>
                <a:gd name="connsiteY1" fmla="*/ 0 h 928438"/>
                <a:gd name="connsiteX2" fmla="*/ 583266 w 1166529"/>
                <a:gd name="connsiteY2" fmla="*/ 0 h 928438"/>
                <a:gd name="connsiteX3" fmla="*/ 1166529 w 1166529"/>
                <a:gd name="connsiteY3" fmla="*/ 928438 h 928438"/>
                <a:gd name="connsiteX4" fmla="*/ 0 w 1166529"/>
                <a:gd name="connsiteY4" fmla="*/ 928438 h 92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6529" h="928438">
                  <a:moveTo>
                    <a:pt x="0" y="928438"/>
                  </a:moveTo>
                  <a:lnTo>
                    <a:pt x="583263" y="0"/>
                  </a:lnTo>
                  <a:lnTo>
                    <a:pt x="583266" y="0"/>
                  </a:lnTo>
                  <a:lnTo>
                    <a:pt x="1166529" y="928438"/>
                  </a:lnTo>
                  <a:lnTo>
                    <a:pt x="0" y="9284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</a:t>
              </a:r>
              <a:endParaRPr lang="en-US" altLang="zh-CN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响</a:t>
              </a:r>
              <a:r>
                <a:rPr lang="zh-CN" altLang="en-US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力</a:t>
              </a:r>
              <a:endPara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2495601" y="2154995"/>
              <a:ext cx="2232248" cy="928438"/>
            </a:xfrm>
            <a:custGeom>
              <a:avLst/>
              <a:gdLst>
                <a:gd name="connsiteX0" fmla="*/ 0 w 2333059"/>
                <a:gd name="connsiteY0" fmla="*/ 928438 h 928438"/>
                <a:gd name="connsiteX1" fmla="*/ 583263 w 2333059"/>
                <a:gd name="connsiteY1" fmla="*/ 0 h 928438"/>
                <a:gd name="connsiteX2" fmla="*/ 1749796 w 2333059"/>
                <a:gd name="connsiteY2" fmla="*/ 0 h 928438"/>
                <a:gd name="connsiteX3" fmla="*/ 2333059 w 2333059"/>
                <a:gd name="connsiteY3" fmla="*/ 928438 h 928438"/>
                <a:gd name="connsiteX4" fmla="*/ 0 w 2333059"/>
                <a:gd name="connsiteY4" fmla="*/ 928438 h 92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3059" h="928438">
                  <a:moveTo>
                    <a:pt x="0" y="928438"/>
                  </a:moveTo>
                  <a:lnTo>
                    <a:pt x="583263" y="0"/>
                  </a:lnTo>
                  <a:lnTo>
                    <a:pt x="1749796" y="0"/>
                  </a:lnTo>
                  <a:lnTo>
                    <a:pt x="2333059" y="928438"/>
                  </a:lnTo>
                  <a:lnTo>
                    <a:pt x="0" y="9284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0000" tIns="22860" rIns="360000" bIns="2160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扩张</a:t>
              </a:r>
              <a:endPara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延伸经营范围</a:t>
              </a:r>
              <a:endPara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1905812" y="3140551"/>
              <a:ext cx="3420000" cy="928438"/>
            </a:xfrm>
            <a:custGeom>
              <a:avLst/>
              <a:gdLst>
                <a:gd name="connsiteX0" fmla="*/ 0 w 3499588"/>
                <a:gd name="connsiteY0" fmla="*/ 928438 h 928438"/>
                <a:gd name="connsiteX1" fmla="*/ 583263 w 3499588"/>
                <a:gd name="connsiteY1" fmla="*/ 0 h 928438"/>
                <a:gd name="connsiteX2" fmla="*/ 2916325 w 3499588"/>
                <a:gd name="connsiteY2" fmla="*/ 0 h 928438"/>
                <a:gd name="connsiteX3" fmla="*/ 3499588 w 3499588"/>
                <a:gd name="connsiteY3" fmla="*/ 928438 h 928438"/>
                <a:gd name="connsiteX4" fmla="*/ 0 w 3499588"/>
                <a:gd name="connsiteY4" fmla="*/ 928438 h 92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9588" h="928438">
                  <a:moveTo>
                    <a:pt x="0" y="928438"/>
                  </a:moveTo>
                  <a:lnTo>
                    <a:pt x="583263" y="0"/>
                  </a:lnTo>
                  <a:lnTo>
                    <a:pt x="2916325" y="0"/>
                  </a:lnTo>
                  <a:lnTo>
                    <a:pt x="3499588" y="928438"/>
                  </a:lnTo>
                  <a:lnTo>
                    <a:pt x="0" y="92843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288" tIns="22860" rIns="635288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</a:t>
              </a:r>
              <a:endPara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获得可持续发展机会</a:t>
              </a:r>
              <a:endPara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304739" y="4125736"/>
              <a:ext cx="4618800" cy="928438"/>
            </a:xfrm>
            <a:custGeom>
              <a:avLst/>
              <a:gdLst>
                <a:gd name="connsiteX0" fmla="*/ 0 w 4666118"/>
                <a:gd name="connsiteY0" fmla="*/ 928438 h 928438"/>
                <a:gd name="connsiteX1" fmla="*/ 583263 w 4666118"/>
                <a:gd name="connsiteY1" fmla="*/ 0 h 928438"/>
                <a:gd name="connsiteX2" fmla="*/ 4082855 w 4666118"/>
                <a:gd name="connsiteY2" fmla="*/ 0 h 928438"/>
                <a:gd name="connsiteX3" fmla="*/ 4666118 w 4666118"/>
                <a:gd name="connsiteY3" fmla="*/ 928438 h 928438"/>
                <a:gd name="connsiteX4" fmla="*/ 0 w 4666118"/>
                <a:gd name="connsiteY4" fmla="*/ 928438 h 92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6118" h="928438">
                  <a:moveTo>
                    <a:pt x="0" y="928438"/>
                  </a:moveTo>
                  <a:lnTo>
                    <a:pt x="583263" y="0"/>
                  </a:lnTo>
                  <a:lnTo>
                    <a:pt x="4082855" y="0"/>
                  </a:lnTo>
                  <a:lnTo>
                    <a:pt x="4666118" y="928438"/>
                  </a:lnTo>
                  <a:lnTo>
                    <a:pt x="0" y="9284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0" tIns="22860" rIns="72000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收益</a:t>
              </a:r>
              <a:endParaRPr lang="en-US" altLang="zh-CN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维持原有收益，获得更多收益</a:t>
              </a:r>
              <a:endPara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695400" y="5111292"/>
              <a:ext cx="5832648" cy="928438"/>
            </a:xfrm>
            <a:custGeom>
              <a:avLst/>
              <a:gdLst>
                <a:gd name="connsiteX0" fmla="*/ 0 w 5832648"/>
                <a:gd name="connsiteY0" fmla="*/ 928438 h 928438"/>
                <a:gd name="connsiteX1" fmla="*/ 583263 w 5832648"/>
                <a:gd name="connsiteY1" fmla="*/ 0 h 928438"/>
                <a:gd name="connsiteX2" fmla="*/ 5249385 w 5832648"/>
                <a:gd name="connsiteY2" fmla="*/ 0 h 928438"/>
                <a:gd name="connsiteX3" fmla="*/ 5832648 w 5832648"/>
                <a:gd name="connsiteY3" fmla="*/ 928438 h 928438"/>
                <a:gd name="connsiteX4" fmla="*/ 0 w 5832648"/>
                <a:gd name="connsiteY4" fmla="*/ 928438 h 92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2648" h="928438">
                  <a:moveTo>
                    <a:pt x="0" y="928438"/>
                  </a:moveTo>
                  <a:lnTo>
                    <a:pt x="583263" y="0"/>
                  </a:lnTo>
                  <a:lnTo>
                    <a:pt x="5249385" y="0"/>
                  </a:lnTo>
                  <a:lnTo>
                    <a:pt x="5832648" y="928438"/>
                  </a:lnTo>
                  <a:lnTo>
                    <a:pt x="0" y="92843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43573" tIns="22860" rIns="1043574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自保</a:t>
              </a:r>
              <a:endParaRPr lang="en-US" altLang="zh-CN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保住自己在公共出行领域的地位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4871258" cy="58261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prstClr val="white"/>
                </a:solidFill>
              </a:rPr>
              <a:t>当前环境下一卡通企业</a:t>
            </a:r>
            <a:r>
              <a:rPr lang="zh-CN" altLang="en-US" sz="2400" dirty="0" smtClean="0">
                <a:solidFill>
                  <a:prstClr val="white"/>
                </a:solidFill>
              </a:rPr>
              <a:t>的需求</a:t>
            </a:r>
            <a:endParaRPr lang="zh-CN" altLang="en-US" sz="2400" dirty="0">
              <a:solidFill>
                <a:prstClr val="white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4750557-6828-4DAD-B1A5-E8541CEE22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86" y="1069237"/>
            <a:ext cx="4163756" cy="432581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146632" y="2181533"/>
            <a:ext cx="3441016" cy="210122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spc="600" dirty="0"/>
              <a:t>目录</a:t>
            </a:r>
          </a:p>
          <a:p>
            <a:pPr algn="ctr">
              <a:lnSpc>
                <a:spcPct val="100000"/>
              </a:lnSpc>
            </a:pPr>
            <a:r>
              <a:rPr lang="en-US" altLang="zh-CN" sz="4000" spc="600" dirty="0"/>
              <a:t>CONTENT</a:t>
            </a:r>
          </a:p>
        </p:txBody>
      </p:sp>
      <p:sp>
        <p:nvSpPr>
          <p:cNvPr id="16" name="MH_Text_1"/>
          <p:cNvSpPr/>
          <p:nvPr>
            <p:custDataLst>
              <p:tags r:id="rId1"/>
            </p:custDataLst>
          </p:nvPr>
        </p:nvSpPr>
        <p:spPr>
          <a:xfrm>
            <a:off x="6400346" y="1484552"/>
            <a:ext cx="55884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一、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们对一卡通行业的理解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Text_2"/>
          <p:cNvSpPr/>
          <p:nvPr>
            <p:custDataLst>
              <p:tags r:id="rId2"/>
            </p:custDataLst>
          </p:nvPr>
        </p:nvSpPr>
        <p:spPr>
          <a:xfrm>
            <a:off x="6400347" y="2305086"/>
            <a:ext cx="468051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 smtClean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二、</a:t>
            </a:r>
            <a:r>
              <a:rPr lang="zh-CN" altLang="en-US" sz="3200" dirty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</a:t>
            </a:r>
            <a:r>
              <a:rPr lang="zh-CN" altLang="en-US" sz="3200" dirty="0" smtClean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们的合作方案</a:t>
            </a:r>
            <a:endParaRPr lang="zh-CN" altLang="en-US" sz="1400" dirty="0">
              <a:solidFill>
                <a:srgbClr val="FF66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/>
          <p:nvPr>
            <p:custDataLst>
              <p:tags r:id="rId3"/>
            </p:custDataLst>
          </p:nvPr>
        </p:nvSpPr>
        <p:spPr>
          <a:xfrm>
            <a:off x="6400347" y="3125620"/>
            <a:ext cx="520523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三、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案的优势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/>
          <p:nvPr>
            <p:custDataLst>
              <p:tags r:id="rId4"/>
            </p:custDataLst>
          </p:nvPr>
        </p:nvSpPr>
        <p:spPr>
          <a:xfrm>
            <a:off x="6400347" y="3946154"/>
            <a:ext cx="520523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四、关于我们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1779</Words>
  <Application>Microsoft Office PowerPoint</Application>
  <PresentationFormat>宽屏</PresentationFormat>
  <Paragraphs>351</Paragraphs>
  <Slides>28</Slides>
  <Notes>22</Notes>
  <HiddenSlides>0</HiddenSlides>
  <MMClips>2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DengXian</vt:lpstr>
      <vt:lpstr>DengXian Light</vt:lpstr>
      <vt:lpstr>Microsoft JhengHei UI Light</vt:lpstr>
      <vt:lpstr>等线</vt:lpstr>
      <vt:lpstr>华文楷体</vt:lpstr>
      <vt:lpstr>楷体</vt:lpstr>
      <vt:lpstr>庞门正道标题体</vt:lpstr>
      <vt:lpstr>微软雅黑</vt:lpstr>
      <vt:lpstr>微软雅黑 Light</vt:lpstr>
      <vt:lpstr>Arial</vt:lpstr>
      <vt:lpstr>Calibri</vt:lpstr>
      <vt:lpstr>Office 主题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bruce</cp:lastModifiedBy>
  <cp:revision>304</cp:revision>
  <dcterms:created xsi:type="dcterms:W3CDTF">2018-04-11T10:48:00Z</dcterms:created>
  <dcterms:modified xsi:type="dcterms:W3CDTF">2018-08-09T08:56:45Z</dcterms:modified>
</cp:coreProperties>
</file>